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48.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23" r:id="rId41"/>
    <p:sldId id="1617" r:id="rId42"/>
    <p:sldId id="1820" r:id="rId43"/>
    <p:sldId id="1618" r:id="rId44"/>
    <p:sldId id="1821" r:id="rId45"/>
    <p:sldId id="1819" r:id="rId46"/>
    <p:sldId id="1822" r:id="rId47"/>
    <p:sldId id="1696" r:id="rId48"/>
    <p:sldId id="1603" r:id="rId49"/>
    <p:sldId id="1643" r:id="rId50"/>
    <p:sldId id="1620" r:id="rId51"/>
    <p:sldId id="1817" r:id="rId52"/>
    <p:sldId id="1686" r:id="rId53"/>
    <p:sldId id="161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97" d="100"/>
          <a:sy n="97" d="100"/>
        </p:scale>
        <p:origin x="714" y="90"/>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1.png"/></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1.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1.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7.xml"/><Relationship Id="rId1" Type="http://schemas.microsoft.com/office/2011/relationships/chartStyle" Target="style7.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1.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1.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1.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0.xml"/><Relationship Id="rId1" Type="http://schemas.microsoft.com/office/2011/relationships/chartStyle" Target="style10.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1.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1.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1.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1.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4.xml"/><Relationship Id="rId1" Type="http://schemas.microsoft.com/office/2011/relationships/chartStyle" Target="style14.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1.png"/></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5.xml"/><Relationship Id="rId1" Type="http://schemas.microsoft.com/office/2011/relationships/chartStyle" Target="style15.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0.31780821917808222</c:v>
                </c:pt>
                <c:pt idx="1">
                  <c:v>0.68219178082191778</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725760944"/>
        <c:axId val="-725772368"/>
      </c:barChart>
      <c:valAx>
        <c:axId val="-725772368"/>
        <c:scaling>
          <c:orientation val="minMax"/>
        </c:scaling>
        <c:delete val="1"/>
        <c:axPos val="t"/>
        <c:numFmt formatCode="0%" sourceLinked="1"/>
        <c:majorTickMark val="out"/>
        <c:minorTickMark val="none"/>
        <c:tickLblPos val="nextTo"/>
        <c:crossAx val="-725760944"/>
        <c:crosses val="autoZero"/>
        <c:crossBetween val="between"/>
      </c:valAx>
      <c:catAx>
        <c:axId val="-725760944"/>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72577236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0.32811828401363297</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9.7162958942305089E-2</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1.0143674530012703</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9.7162958942305089E-2</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0.14878618461013637</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25769104"/>
        <c:axId val="-7257680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7.5488347831237999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608698032"/>
        <c:axId val="-608704560"/>
      </c:scatterChart>
      <c:catAx>
        <c:axId val="-725769104"/>
        <c:scaling>
          <c:orientation val="minMax"/>
        </c:scaling>
        <c:delete val="1"/>
        <c:axPos val="l"/>
        <c:numFmt formatCode="General" sourceLinked="1"/>
        <c:majorTickMark val="out"/>
        <c:minorTickMark val="none"/>
        <c:tickLblPos val="nextTo"/>
        <c:crossAx val="-725768016"/>
        <c:crosses val="autoZero"/>
        <c:auto val="1"/>
        <c:lblAlgn val="ctr"/>
        <c:lblOffset val="100"/>
        <c:noMultiLvlLbl val="0"/>
      </c:catAx>
      <c:valAx>
        <c:axId val="-7257680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25769104"/>
        <c:crosses val="autoZero"/>
        <c:crossBetween val="between"/>
      </c:valAx>
      <c:valAx>
        <c:axId val="-608704560"/>
        <c:scaling>
          <c:orientation val="minMax"/>
          <c:min val="0"/>
        </c:scaling>
        <c:delete val="1"/>
        <c:axPos val="r"/>
        <c:numFmt formatCode="#;;0" sourceLinked="0"/>
        <c:majorTickMark val="out"/>
        <c:minorTickMark val="none"/>
        <c:tickLblPos val="nextTo"/>
        <c:crossAx val="-608698032"/>
        <c:crosses val="max"/>
        <c:crossBetween val="midCat"/>
        <c:majorUnit val="1"/>
      </c:valAx>
      <c:valAx>
        <c:axId val="-60869803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870456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0.19743446243348295</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9.8948329029847848E-2</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1.0330064624353241</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9.8948329029847848E-2</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0.18336959183462742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608701840"/>
        <c:axId val="-6087051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7.7059864808369101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608703472"/>
        <c:axId val="-608695312"/>
      </c:scatterChart>
      <c:catAx>
        <c:axId val="-608701840"/>
        <c:scaling>
          <c:orientation val="minMax"/>
        </c:scaling>
        <c:delete val="1"/>
        <c:axPos val="l"/>
        <c:numFmt formatCode="General" sourceLinked="1"/>
        <c:majorTickMark val="out"/>
        <c:minorTickMark val="none"/>
        <c:tickLblPos val="nextTo"/>
        <c:crossAx val="-608705104"/>
        <c:crosses val="autoZero"/>
        <c:auto val="1"/>
        <c:lblAlgn val="ctr"/>
        <c:lblOffset val="100"/>
        <c:noMultiLvlLbl val="0"/>
      </c:catAx>
      <c:valAx>
        <c:axId val="-6087051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8701840"/>
        <c:crosses val="autoZero"/>
        <c:crossBetween val="between"/>
      </c:valAx>
      <c:valAx>
        <c:axId val="-608695312"/>
        <c:scaling>
          <c:orientation val="minMax"/>
          <c:min val="0"/>
        </c:scaling>
        <c:delete val="1"/>
        <c:axPos val="r"/>
        <c:numFmt formatCode="#;;0" sourceLinked="0"/>
        <c:majorTickMark val="out"/>
        <c:minorTickMark val="none"/>
        <c:tickLblPos val="nextTo"/>
        <c:crossAx val="-608703472"/>
        <c:crosses val="max"/>
        <c:crossBetween val="midCat"/>
        <c:majorUnit val="1"/>
      </c:valAx>
      <c:valAx>
        <c:axId val="-6087034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86953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0.26416457049994957</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0.30692215800797573</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8.5567602941142518E-2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0.89331358780840375</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8.5567602941142518E-2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0.30692215800797573</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4.6979235785859608E-2</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608696944"/>
        <c:axId val="-6087072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7.3671606077115603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608708912"/>
        <c:axId val="-608702928"/>
      </c:scatterChart>
      <c:catAx>
        <c:axId val="-608696944"/>
        <c:scaling>
          <c:orientation val="minMax"/>
        </c:scaling>
        <c:delete val="1"/>
        <c:axPos val="l"/>
        <c:numFmt formatCode="General" sourceLinked="1"/>
        <c:majorTickMark val="out"/>
        <c:minorTickMark val="none"/>
        <c:tickLblPos val="nextTo"/>
        <c:crossAx val="-608707280"/>
        <c:crosses val="autoZero"/>
        <c:auto val="1"/>
        <c:lblAlgn val="ctr"/>
        <c:lblOffset val="100"/>
        <c:noMultiLvlLbl val="0"/>
      </c:catAx>
      <c:valAx>
        <c:axId val="-6087072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8696944"/>
        <c:crosses val="autoZero"/>
        <c:crossBetween val="between"/>
      </c:valAx>
      <c:valAx>
        <c:axId val="-608702928"/>
        <c:scaling>
          <c:orientation val="minMax"/>
          <c:min val="0"/>
        </c:scaling>
        <c:delete val="1"/>
        <c:axPos val="r"/>
        <c:numFmt formatCode="#;;0" sourceLinked="0"/>
        <c:majorTickMark val="out"/>
        <c:minorTickMark val="none"/>
        <c:tickLblPos val="nextTo"/>
        <c:crossAx val="-608708912"/>
        <c:crosses val="max"/>
        <c:crossBetween val="midCat"/>
        <c:majorUnit val="1"/>
      </c:valAx>
      <c:valAx>
        <c:axId val="-6087089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87029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608706736"/>
        <c:axId val="-6087105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608702384"/>
        <c:axId val="-608710000"/>
      </c:barChart>
      <c:catAx>
        <c:axId val="-608706736"/>
        <c:scaling>
          <c:orientation val="minMax"/>
        </c:scaling>
        <c:delete val="1"/>
        <c:axPos val="b"/>
        <c:numFmt formatCode="General" sourceLinked="1"/>
        <c:majorTickMark val="none"/>
        <c:minorTickMark val="none"/>
        <c:tickLblPos val="nextTo"/>
        <c:crossAx val="-608710544"/>
        <c:crosses val="autoZero"/>
        <c:auto val="1"/>
        <c:lblAlgn val="ctr"/>
        <c:lblOffset val="100"/>
        <c:noMultiLvlLbl val="0"/>
      </c:catAx>
      <c:valAx>
        <c:axId val="-6087105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8706736"/>
        <c:crosses val="autoZero"/>
        <c:crossBetween val="between"/>
      </c:valAx>
      <c:valAx>
        <c:axId val="-60871000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8702384"/>
        <c:crosses val="max"/>
        <c:crossBetween val="between"/>
      </c:valAx>
      <c:catAx>
        <c:axId val="-608702384"/>
        <c:scaling>
          <c:orientation val="minMax"/>
        </c:scaling>
        <c:delete val="1"/>
        <c:axPos val="b"/>
        <c:numFmt formatCode="General" sourceLinked="1"/>
        <c:majorTickMark val="out"/>
        <c:minorTickMark val="none"/>
        <c:tickLblPos val="nextTo"/>
        <c:crossAx val="-60871000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0.36155773956047454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0.13454746582641963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1.4046563804130612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0.13454746582641874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0.48260786964377189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0.41704521197400446</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08706192"/>
        <c:axId val="-6086964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8.1493588792627598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608695856"/>
        <c:axId val="-608701296"/>
      </c:scatterChart>
      <c:catAx>
        <c:axId val="-608706192"/>
        <c:scaling>
          <c:orientation val="minMax"/>
        </c:scaling>
        <c:delete val="1"/>
        <c:axPos val="l"/>
        <c:numFmt formatCode="General" sourceLinked="1"/>
        <c:majorTickMark val="out"/>
        <c:minorTickMark val="none"/>
        <c:tickLblPos val="nextTo"/>
        <c:crossAx val="-608696400"/>
        <c:crosses val="autoZero"/>
        <c:auto val="1"/>
        <c:lblAlgn val="ctr"/>
        <c:lblOffset val="100"/>
        <c:noMultiLvlLbl val="0"/>
      </c:catAx>
      <c:valAx>
        <c:axId val="-6086964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8706192"/>
        <c:crosses val="autoZero"/>
        <c:crossBetween val="between"/>
      </c:valAx>
      <c:valAx>
        <c:axId val="-608701296"/>
        <c:scaling>
          <c:orientation val="minMax"/>
          <c:min val="0"/>
        </c:scaling>
        <c:delete val="1"/>
        <c:axPos val="r"/>
        <c:numFmt formatCode="#;;0" sourceLinked="0"/>
        <c:majorTickMark val="out"/>
        <c:minorTickMark val="none"/>
        <c:tickLblPos val="nextTo"/>
        <c:crossAx val="-608695856"/>
        <c:crosses val="max"/>
        <c:crossBetween val="midCat"/>
        <c:majorUnit val="1"/>
      </c:valAx>
      <c:valAx>
        <c:axId val="-6086958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870129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3.9959124218116315E-2</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0.11264758805183028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3.140530533623398E-2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0.3278669148348925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3.140530533623398E-2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0.11264758805183028</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9.997956020571408E-3</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08699120"/>
        <c:axId val="-608709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9.8424880810742401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608705648"/>
        <c:axId val="-608708368"/>
      </c:scatterChart>
      <c:catAx>
        <c:axId val="-608699120"/>
        <c:scaling>
          <c:orientation val="minMax"/>
        </c:scaling>
        <c:delete val="1"/>
        <c:axPos val="l"/>
        <c:numFmt formatCode="General" sourceLinked="1"/>
        <c:majorTickMark val="out"/>
        <c:minorTickMark val="none"/>
        <c:tickLblPos val="nextTo"/>
        <c:crossAx val="-608709456"/>
        <c:crosses val="autoZero"/>
        <c:auto val="1"/>
        <c:lblAlgn val="ctr"/>
        <c:lblOffset val="100"/>
        <c:noMultiLvlLbl val="0"/>
      </c:catAx>
      <c:valAx>
        <c:axId val="-608709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8699120"/>
        <c:crosses val="autoZero"/>
        <c:crossBetween val="between"/>
      </c:valAx>
      <c:valAx>
        <c:axId val="-608708368"/>
        <c:scaling>
          <c:orientation val="minMax"/>
          <c:min val="0"/>
        </c:scaling>
        <c:delete val="1"/>
        <c:axPos val="r"/>
        <c:numFmt formatCode="#;;0" sourceLinked="0"/>
        <c:majorTickMark val="out"/>
        <c:minorTickMark val="none"/>
        <c:tickLblPos val="nextTo"/>
        <c:crossAx val="-608705648"/>
        <c:crosses val="max"/>
        <c:crossBetween val="midCat"/>
        <c:majorUnit val="1"/>
      </c:valAx>
      <c:valAx>
        <c:axId val="-60870564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870836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4.3020704853438119E-2</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0.20699770306069798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5.7709411989622872E-2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0.60247804195500976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5.7709411989621984E-2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0.20699770306069887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8.6194482398216365E-3</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08697488"/>
        <c:axId val="-6086985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8.2878327716394899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608707824"/>
        <c:axId val="-608704016"/>
      </c:scatterChart>
      <c:catAx>
        <c:axId val="-608697488"/>
        <c:scaling>
          <c:orientation val="minMax"/>
        </c:scaling>
        <c:delete val="1"/>
        <c:axPos val="l"/>
        <c:numFmt formatCode="General" sourceLinked="1"/>
        <c:majorTickMark val="out"/>
        <c:minorTickMark val="none"/>
        <c:tickLblPos val="nextTo"/>
        <c:crossAx val="-608698576"/>
        <c:crosses val="autoZero"/>
        <c:auto val="1"/>
        <c:lblAlgn val="ctr"/>
        <c:lblOffset val="100"/>
        <c:noMultiLvlLbl val="0"/>
      </c:catAx>
      <c:valAx>
        <c:axId val="-6086985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8697488"/>
        <c:crosses val="autoZero"/>
        <c:crossBetween val="between"/>
      </c:valAx>
      <c:valAx>
        <c:axId val="-608704016"/>
        <c:scaling>
          <c:orientation val="minMax"/>
          <c:min val="0"/>
        </c:scaling>
        <c:delete val="1"/>
        <c:axPos val="r"/>
        <c:numFmt formatCode="#;;0" sourceLinked="0"/>
        <c:majorTickMark val="out"/>
        <c:minorTickMark val="none"/>
        <c:tickLblPos val="nextTo"/>
        <c:crossAx val="-608707824"/>
        <c:crosses val="max"/>
        <c:crossBetween val="midCat"/>
        <c:majorUnit val="1"/>
      </c:valAx>
      <c:valAx>
        <c:axId val="-60870782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87040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608700752"/>
        <c:axId val="-6087002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6.8445313209424903</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602471152"/>
        <c:axId val="-608699664"/>
      </c:barChart>
      <c:catAx>
        <c:axId val="-608700752"/>
        <c:scaling>
          <c:orientation val="minMax"/>
        </c:scaling>
        <c:delete val="1"/>
        <c:axPos val="b"/>
        <c:numFmt formatCode="General" sourceLinked="1"/>
        <c:majorTickMark val="none"/>
        <c:minorTickMark val="none"/>
        <c:tickLblPos val="nextTo"/>
        <c:crossAx val="-608700208"/>
        <c:crosses val="autoZero"/>
        <c:auto val="1"/>
        <c:lblAlgn val="ctr"/>
        <c:lblOffset val="100"/>
        <c:noMultiLvlLbl val="0"/>
      </c:catAx>
      <c:valAx>
        <c:axId val="-6087002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8700752"/>
        <c:crosses val="autoZero"/>
        <c:crossBetween val="between"/>
      </c:valAx>
      <c:valAx>
        <c:axId val="-60869966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2471152"/>
        <c:crosses val="max"/>
        <c:crossBetween val="between"/>
      </c:valAx>
      <c:catAx>
        <c:axId val="-602471152"/>
        <c:scaling>
          <c:orientation val="minMax"/>
        </c:scaling>
        <c:delete val="1"/>
        <c:axPos val="b"/>
        <c:numFmt formatCode="General" sourceLinked="1"/>
        <c:majorTickMark val="out"/>
        <c:minorTickMark val="none"/>
        <c:tickLblPos val="nextTo"/>
        <c:crossAx val="-60869966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0.29396597955714832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9.8291580347849461E-2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1.026150099732158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9.8291580347849461E-2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0.35256175138068357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9.7757912506860833E-2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02471696"/>
        <c:axId val="-6024706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6.6517992177942098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602470064"/>
        <c:axId val="-602467344"/>
      </c:scatterChart>
      <c:catAx>
        <c:axId val="-602471696"/>
        <c:scaling>
          <c:orientation val="minMax"/>
        </c:scaling>
        <c:delete val="1"/>
        <c:axPos val="l"/>
        <c:numFmt formatCode="General" sourceLinked="1"/>
        <c:majorTickMark val="out"/>
        <c:minorTickMark val="none"/>
        <c:tickLblPos val="nextTo"/>
        <c:crossAx val="-602470608"/>
        <c:crosses val="autoZero"/>
        <c:auto val="1"/>
        <c:lblAlgn val="ctr"/>
        <c:lblOffset val="100"/>
        <c:noMultiLvlLbl val="0"/>
      </c:catAx>
      <c:valAx>
        <c:axId val="-6024706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2471696"/>
        <c:crosses val="autoZero"/>
        <c:crossBetween val="between"/>
      </c:valAx>
      <c:valAx>
        <c:axId val="-602467344"/>
        <c:scaling>
          <c:orientation val="minMax"/>
          <c:min val="0"/>
        </c:scaling>
        <c:delete val="1"/>
        <c:axPos val="r"/>
        <c:numFmt formatCode="#;;0" sourceLinked="0"/>
        <c:majorTickMark val="out"/>
        <c:minorTickMark val="none"/>
        <c:tickLblPos val="nextTo"/>
        <c:crossAx val="-602470064"/>
        <c:crosses val="max"/>
        <c:crossBetween val="midCat"/>
        <c:majorUnit val="1"/>
      </c:valAx>
      <c:valAx>
        <c:axId val="-6024700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24673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1.8766877248757474E-2</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0.22605244995254381</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6.3021732959759547E-2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0.65793791628018994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6.3021732959759547E-2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0.22605244995254381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0.11437519757408676</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02457008"/>
        <c:axId val="-6024668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7.3276021662437003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602461904"/>
        <c:axId val="-602464624"/>
      </c:scatterChart>
      <c:catAx>
        <c:axId val="-602457008"/>
        <c:scaling>
          <c:orientation val="minMax"/>
        </c:scaling>
        <c:delete val="1"/>
        <c:axPos val="l"/>
        <c:numFmt formatCode="General" sourceLinked="1"/>
        <c:majorTickMark val="out"/>
        <c:minorTickMark val="none"/>
        <c:tickLblPos val="nextTo"/>
        <c:crossAx val="-602466800"/>
        <c:crosses val="autoZero"/>
        <c:auto val="1"/>
        <c:lblAlgn val="ctr"/>
        <c:lblOffset val="100"/>
        <c:noMultiLvlLbl val="0"/>
      </c:catAx>
      <c:valAx>
        <c:axId val="-6024668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2457008"/>
        <c:crosses val="autoZero"/>
        <c:crossBetween val="between"/>
      </c:valAx>
      <c:valAx>
        <c:axId val="-602464624"/>
        <c:scaling>
          <c:orientation val="minMax"/>
          <c:min val="0"/>
        </c:scaling>
        <c:delete val="1"/>
        <c:axPos val="r"/>
        <c:numFmt formatCode="#;;0" sourceLinked="0"/>
        <c:majorTickMark val="out"/>
        <c:minorTickMark val="none"/>
        <c:tickLblPos val="nextTo"/>
        <c:crossAx val="-602461904"/>
        <c:crosses val="max"/>
        <c:crossBetween val="midCat"/>
        <c:majorUnit val="1"/>
      </c:valAx>
      <c:valAx>
        <c:axId val="-6024619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24646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0.14388489208633093</c:v>
                </c:pt>
                <c:pt idx="1">
                  <c:v>0.16306954436450841</c:v>
                </c:pt>
                <c:pt idx="2">
                  <c:v>0.24940047961630696</c:v>
                </c:pt>
                <c:pt idx="3">
                  <c:v>0.44364508393285379</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9.9611532658627766E-3</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0.26478528321410533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7.3820157286049515E-2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0.77067192828974562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7.3820157286049515E-2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5.3459195347306476E-2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02465712"/>
        <c:axId val="-6024624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6.5541925787895599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602466256"/>
        <c:axId val="-602468432"/>
      </c:scatterChart>
      <c:catAx>
        <c:axId val="-602465712"/>
        <c:scaling>
          <c:orientation val="minMax"/>
        </c:scaling>
        <c:delete val="1"/>
        <c:axPos val="l"/>
        <c:numFmt formatCode="General" sourceLinked="1"/>
        <c:majorTickMark val="out"/>
        <c:minorTickMark val="none"/>
        <c:tickLblPos val="nextTo"/>
        <c:crossAx val="-602462448"/>
        <c:crosses val="autoZero"/>
        <c:auto val="1"/>
        <c:lblAlgn val="ctr"/>
        <c:lblOffset val="100"/>
        <c:noMultiLvlLbl val="0"/>
      </c:catAx>
      <c:valAx>
        <c:axId val="-6024624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2465712"/>
        <c:crosses val="autoZero"/>
        <c:crossBetween val="between"/>
      </c:valAx>
      <c:valAx>
        <c:axId val="-602468432"/>
        <c:scaling>
          <c:orientation val="minMax"/>
          <c:min val="0"/>
        </c:scaling>
        <c:delete val="1"/>
        <c:axPos val="r"/>
        <c:numFmt formatCode="#;;0" sourceLinked="0"/>
        <c:majorTickMark val="out"/>
        <c:minorTickMark val="none"/>
        <c:tickLblPos val="nextTo"/>
        <c:crossAx val="-602466256"/>
        <c:crosses val="max"/>
        <c:crossBetween val="midCat"/>
        <c:majorUnit val="1"/>
      </c:valAx>
      <c:valAx>
        <c:axId val="-60246625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246843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602458640"/>
        <c:axId val="-60246788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602469520"/>
        <c:axId val="-602465168"/>
      </c:barChart>
      <c:catAx>
        <c:axId val="-602458640"/>
        <c:scaling>
          <c:orientation val="minMax"/>
        </c:scaling>
        <c:delete val="1"/>
        <c:axPos val="b"/>
        <c:numFmt formatCode="General" sourceLinked="1"/>
        <c:majorTickMark val="none"/>
        <c:minorTickMark val="none"/>
        <c:tickLblPos val="nextTo"/>
        <c:crossAx val="-602467888"/>
        <c:crosses val="autoZero"/>
        <c:auto val="1"/>
        <c:lblAlgn val="ctr"/>
        <c:lblOffset val="100"/>
        <c:noMultiLvlLbl val="0"/>
      </c:catAx>
      <c:valAx>
        <c:axId val="-60246788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2458640"/>
        <c:crosses val="autoZero"/>
        <c:crossBetween val="between"/>
      </c:valAx>
      <c:valAx>
        <c:axId val="-6024651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2469520"/>
        <c:crosses val="max"/>
        <c:crossBetween val="between"/>
      </c:valAx>
      <c:catAx>
        <c:axId val="-602469520"/>
        <c:scaling>
          <c:orientation val="minMax"/>
        </c:scaling>
        <c:delete val="1"/>
        <c:axPos val="b"/>
        <c:numFmt formatCode="General" sourceLinked="1"/>
        <c:majorTickMark val="out"/>
        <c:minorTickMark val="none"/>
        <c:tickLblPos val="nextTo"/>
        <c:crossAx val="-6024651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0.18168525515731559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0.12221350439002432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1.2758915796716543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0.12221350439002432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0.19815366340069129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02472240"/>
        <c:axId val="-6024640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7.5144215975509399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602462992"/>
        <c:axId val="-602463536"/>
      </c:scatterChart>
      <c:catAx>
        <c:axId val="-602472240"/>
        <c:scaling>
          <c:orientation val="minMax"/>
        </c:scaling>
        <c:delete val="1"/>
        <c:axPos val="l"/>
        <c:numFmt formatCode="General" sourceLinked="1"/>
        <c:majorTickMark val="out"/>
        <c:minorTickMark val="none"/>
        <c:tickLblPos val="nextTo"/>
        <c:crossAx val="-602464080"/>
        <c:crosses val="autoZero"/>
        <c:auto val="1"/>
        <c:lblAlgn val="ctr"/>
        <c:lblOffset val="100"/>
        <c:noMultiLvlLbl val="0"/>
      </c:catAx>
      <c:valAx>
        <c:axId val="-6024640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2472240"/>
        <c:crosses val="autoZero"/>
        <c:crossBetween val="between"/>
      </c:valAx>
      <c:valAx>
        <c:axId val="-602463536"/>
        <c:scaling>
          <c:orientation val="minMax"/>
          <c:min val="0"/>
        </c:scaling>
        <c:delete val="1"/>
        <c:axPos val="r"/>
        <c:numFmt formatCode="#;;0" sourceLinked="0"/>
        <c:majorTickMark val="out"/>
        <c:minorTickMark val="none"/>
        <c:tickLblPos val="nextTo"/>
        <c:crossAx val="-602462992"/>
        <c:crosses val="max"/>
        <c:crossBetween val="midCat"/>
        <c:majorUnit val="1"/>
      </c:valAx>
      <c:valAx>
        <c:axId val="-60246299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24635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0.2910560985877586</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8.385887898752209E-2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0.87547475309623657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8.385887898752209E-2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0.20512965735536071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02461360"/>
        <c:axId val="-6024608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7.8558716789364196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602459728"/>
        <c:axId val="-602460272"/>
      </c:scatterChart>
      <c:catAx>
        <c:axId val="-602461360"/>
        <c:scaling>
          <c:orientation val="minMax"/>
        </c:scaling>
        <c:delete val="1"/>
        <c:axPos val="l"/>
        <c:numFmt formatCode="General" sourceLinked="1"/>
        <c:majorTickMark val="out"/>
        <c:minorTickMark val="none"/>
        <c:tickLblPos val="nextTo"/>
        <c:crossAx val="-602460816"/>
        <c:crosses val="autoZero"/>
        <c:auto val="1"/>
        <c:lblAlgn val="ctr"/>
        <c:lblOffset val="100"/>
        <c:noMultiLvlLbl val="0"/>
      </c:catAx>
      <c:valAx>
        <c:axId val="-6024608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2461360"/>
        <c:crosses val="autoZero"/>
        <c:crossBetween val="between"/>
      </c:valAx>
      <c:valAx>
        <c:axId val="-602460272"/>
        <c:scaling>
          <c:orientation val="minMax"/>
          <c:min val="0"/>
        </c:scaling>
        <c:delete val="1"/>
        <c:axPos val="r"/>
        <c:numFmt formatCode="#;;0" sourceLinked="0"/>
        <c:majorTickMark val="out"/>
        <c:minorTickMark val="none"/>
        <c:tickLblPos val="nextTo"/>
        <c:crossAx val="-602459728"/>
        <c:crosses val="max"/>
        <c:crossBetween val="midCat"/>
        <c:majorUnit val="1"/>
      </c:valAx>
      <c:valAx>
        <c:axId val="-6024597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24602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602468976"/>
        <c:axId val="-60245918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7.19331526617683</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602457552"/>
        <c:axId val="-602458096"/>
      </c:barChart>
      <c:catAx>
        <c:axId val="-602468976"/>
        <c:scaling>
          <c:orientation val="minMax"/>
        </c:scaling>
        <c:delete val="1"/>
        <c:axPos val="b"/>
        <c:numFmt formatCode="General" sourceLinked="1"/>
        <c:majorTickMark val="none"/>
        <c:minorTickMark val="none"/>
        <c:tickLblPos val="nextTo"/>
        <c:crossAx val="-602459184"/>
        <c:crosses val="autoZero"/>
        <c:auto val="1"/>
        <c:lblAlgn val="ctr"/>
        <c:lblOffset val="100"/>
        <c:noMultiLvlLbl val="0"/>
      </c:catAx>
      <c:valAx>
        <c:axId val="-60245918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2468976"/>
        <c:crosses val="autoZero"/>
        <c:crossBetween val="between"/>
      </c:valAx>
      <c:valAx>
        <c:axId val="-60245809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2457552"/>
        <c:crosses val="max"/>
        <c:crossBetween val="between"/>
      </c:valAx>
      <c:catAx>
        <c:axId val="-602457552"/>
        <c:scaling>
          <c:orientation val="minMax"/>
        </c:scaling>
        <c:delete val="1"/>
        <c:axPos val="b"/>
        <c:numFmt formatCode="General" sourceLinked="1"/>
        <c:majorTickMark val="out"/>
        <c:minorTickMark val="none"/>
        <c:tickLblPos val="nextTo"/>
        <c:crossAx val="-60245809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0.42208792183596699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0.13858563961025805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1.4468143395826694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0.13858563961025716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0.49609773532623791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45568224"/>
        <c:axId val="-5998968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7.9810392667911803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599907152"/>
        <c:axId val="-599900080"/>
      </c:scatterChart>
      <c:catAx>
        <c:axId val="-945568224"/>
        <c:scaling>
          <c:orientation val="minMax"/>
        </c:scaling>
        <c:delete val="1"/>
        <c:axPos val="l"/>
        <c:numFmt formatCode="General" sourceLinked="1"/>
        <c:majorTickMark val="out"/>
        <c:minorTickMark val="none"/>
        <c:tickLblPos val="nextTo"/>
        <c:crossAx val="-599896816"/>
        <c:crosses val="autoZero"/>
        <c:auto val="1"/>
        <c:lblAlgn val="ctr"/>
        <c:lblOffset val="100"/>
        <c:noMultiLvlLbl val="0"/>
      </c:catAx>
      <c:valAx>
        <c:axId val="-5998968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45568224"/>
        <c:crosses val="autoZero"/>
        <c:crossBetween val="between"/>
      </c:valAx>
      <c:valAx>
        <c:axId val="-599900080"/>
        <c:scaling>
          <c:orientation val="minMax"/>
          <c:min val="0"/>
        </c:scaling>
        <c:delete val="1"/>
        <c:axPos val="r"/>
        <c:numFmt formatCode="#;;0" sourceLinked="0"/>
        <c:majorTickMark val="out"/>
        <c:minorTickMark val="none"/>
        <c:tickLblPos val="nextTo"/>
        <c:crossAx val="-599907152"/>
        <c:crosses val="max"/>
        <c:crossBetween val="midCat"/>
        <c:majorUnit val="1"/>
      </c:valAx>
      <c:valAx>
        <c:axId val="-5999071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990008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0.34577304248439056</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0.38326610512938419</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0.10685172461109005</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1.1155167866687119</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0.10685172461109005</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0.27524166246913317</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599905520"/>
        <c:axId val="-5999033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6.4055912655624798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599894096"/>
        <c:axId val="-599894640"/>
      </c:scatterChart>
      <c:catAx>
        <c:axId val="-599905520"/>
        <c:scaling>
          <c:orientation val="minMax"/>
        </c:scaling>
        <c:delete val="1"/>
        <c:axPos val="l"/>
        <c:numFmt formatCode="General" sourceLinked="1"/>
        <c:majorTickMark val="out"/>
        <c:minorTickMark val="none"/>
        <c:tickLblPos val="nextTo"/>
        <c:crossAx val="-599903344"/>
        <c:crosses val="autoZero"/>
        <c:auto val="1"/>
        <c:lblAlgn val="ctr"/>
        <c:lblOffset val="100"/>
        <c:noMultiLvlLbl val="0"/>
      </c:catAx>
      <c:valAx>
        <c:axId val="-5999033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9905520"/>
        <c:crosses val="autoZero"/>
        <c:crossBetween val="between"/>
      </c:valAx>
      <c:valAx>
        <c:axId val="-599894640"/>
        <c:scaling>
          <c:orientation val="minMax"/>
          <c:min val="0"/>
        </c:scaling>
        <c:delete val="1"/>
        <c:axPos val="r"/>
        <c:numFmt formatCode="#;;0" sourceLinked="0"/>
        <c:majorTickMark val="out"/>
        <c:minorTickMark val="none"/>
        <c:tickLblPos val="nextTo"/>
        <c:crossAx val="-599894096"/>
        <c:crosses val="max"/>
        <c:crossBetween val="midCat"/>
        <c:majorUnit val="1"/>
      </c:valAx>
      <c:valAx>
        <c:axId val="-59989409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98946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599898448"/>
        <c:axId val="-59989627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7.4260104816741643</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599907696"/>
        <c:axId val="-599906608"/>
      </c:barChart>
      <c:catAx>
        <c:axId val="-599898448"/>
        <c:scaling>
          <c:orientation val="minMax"/>
        </c:scaling>
        <c:delete val="1"/>
        <c:axPos val="b"/>
        <c:numFmt formatCode="General" sourceLinked="1"/>
        <c:majorTickMark val="none"/>
        <c:minorTickMark val="none"/>
        <c:tickLblPos val="nextTo"/>
        <c:crossAx val="-599896272"/>
        <c:crosses val="autoZero"/>
        <c:auto val="1"/>
        <c:lblAlgn val="ctr"/>
        <c:lblOffset val="100"/>
        <c:noMultiLvlLbl val="0"/>
      </c:catAx>
      <c:valAx>
        <c:axId val="-5998962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9898448"/>
        <c:crosses val="autoZero"/>
        <c:crossBetween val="between"/>
      </c:valAx>
      <c:valAx>
        <c:axId val="-59990660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9907696"/>
        <c:crosses val="max"/>
        <c:crossBetween val="between"/>
      </c:valAx>
      <c:catAx>
        <c:axId val="-599907696"/>
        <c:scaling>
          <c:orientation val="minMax"/>
        </c:scaling>
        <c:delete val="1"/>
        <c:axPos val="b"/>
        <c:numFmt formatCode="General" sourceLinked="1"/>
        <c:majorTickMark val="out"/>
        <c:minorTickMark val="none"/>
        <c:tickLblPos val="nextTo"/>
        <c:crossAx val="-59990660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2.0409924375244692E-2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0.19628489077055988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5.4722760017750893E-2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0.57129782074018021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5.4722760017751781E-2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0.14377322657328229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99899536"/>
        <c:axId val="-5999049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8.1404195226432901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599897904"/>
        <c:axId val="-599898992"/>
      </c:scatterChart>
      <c:catAx>
        <c:axId val="-599899536"/>
        <c:scaling>
          <c:orientation val="minMax"/>
        </c:scaling>
        <c:delete val="1"/>
        <c:axPos val="l"/>
        <c:numFmt formatCode="General" sourceLinked="1"/>
        <c:majorTickMark val="out"/>
        <c:minorTickMark val="none"/>
        <c:tickLblPos val="nextTo"/>
        <c:crossAx val="-599904976"/>
        <c:crosses val="autoZero"/>
        <c:auto val="1"/>
        <c:lblAlgn val="ctr"/>
        <c:lblOffset val="100"/>
        <c:noMultiLvlLbl val="0"/>
      </c:catAx>
      <c:valAx>
        <c:axId val="-5999049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9899536"/>
        <c:crosses val="autoZero"/>
        <c:crossBetween val="between"/>
      </c:valAx>
      <c:valAx>
        <c:axId val="-599898992"/>
        <c:scaling>
          <c:orientation val="minMax"/>
          <c:min val="0"/>
        </c:scaling>
        <c:delete val="1"/>
        <c:axPos val="r"/>
        <c:numFmt formatCode="#;;0" sourceLinked="0"/>
        <c:majorTickMark val="out"/>
        <c:minorTickMark val="none"/>
        <c:tickLblPos val="nextTo"/>
        <c:crossAx val="-599897904"/>
        <c:crosses val="max"/>
        <c:crossBetween val="midCat"/>
        <c:majorUnit val="1"/>
      </c:valAx>
      <c:valAx>
        <c:axId val="-5998979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98989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7.1168600340017818E-2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0.10038854017967047</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1.0480420617185509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0.10038854017967047</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0.25243381159054046</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99895728"/>
        <c:axId val="-5998935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5.9431322100640296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599903888"/>
        <c:axId val="-599897360"/>
      </c:scatterChart>
      <c:catAx>
        <c:axId val="-599895728"/>
        <c:scaling>
          <c:orientation val="minMax"/>
        </c:scaling>
        <c:delete val="1"/>
        <c:axPos val="l"/>
        <c:numFmt formatCode="General" sourceLinked="1"/>
        <c:majorTickMark val="out"/>
        <c:minorTickMark val="none"/>
        <c:tickLblPos val="nextTo"/>
        <c:crossAx val="-599893552"/>
        <c:crosses val="autoZero"/>
        <c:auto val="1"/>
        <c:lblAlgn val="ctr"/>
        <c:lblOffset val="100"/>
        <c:noMultiLvlLbl val="0"/>
      </c:catAx>
      <c:valAx>
        <c:axId val="-5998935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9895728"/>
        <c:crosses val="autoZero"/>
        <c:crossBetween val="between"/>
      </c:valAx>
      <c:valAx>
        <c:axId val="-599897360"/>
        <c:scaling>
          <c:orientation val="minMax"/>
          <c:min val="0"/>
        </c:scaling>
        <c:delete val="1"/>
        <c:axPos val="r"/>
        <c:numFmt formatCode="#;;0" sourceLinked="0"/>
        <c:majorTickMark val="out"/>
        <c:minorTickMark val="none"/>
        <c:tickLblPos val="nextTo"/>
        <c:crossAx val="-599903888"/>
        <c:crosses val="max"/>
        <c:crossBetween val="midCat"/>
        <c:majorUnit val="1"/>
      </c:valAx>
      <c:valAx>
        <c:axId val="-59990388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989736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0.40047961630695444</c:v>
                </c:pt>
                <c:pt idx="1">
                  <c:v>0.59952038369304561</c:v>
                </c:pt>
                <c:pt idx="2">
                  <c:v>0</c:v>
                </c:pt>
                <c:pt idx="3">
                  <c:v>0</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725760400"/>
        <c:axId val="-725771824"/>
      </c:barChart>
      <c:catAx>
        <c:axId val="-725760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5771824"/>
        <c:crosses val="autoZero"/>
        <c:auto val="1"/>
        <c:lblAlgn val="ctr"/>
        <c:lblOffset val="100"/>
        <c:noMultiLvlLbl val="0"/>
      </c:catAx>
      <c:valAx>
        <c:axId val="-725771824"/>
        <c:scaling>
          <c:orientation val="minMax"/>
        </c:scaling>
        <c:delete val="1"/>
        <c:axPos val="t"/>
        <c:numFmt formatCode="0%" sourceLinked="1"/>
        <c:majorTickMark val="none"/>
        <c:minorTickMark val="none"/>
        <c:tickLblPos val="nextTo"/>
        <c:crossAx val="-7257604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0.22864369833656006</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0.10860358460237851</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1.1338059554705211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0.1086035846023794</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0.35794308639712114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99895184"/>
        <c:axId val="-5999044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8.1944797123151698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599908240"/>
        <c:axId val="-599893008"/>
      </c:scatterChart>
      <c:catAx>
        <c:axId val="-599895184"/>
        <c:scaling>
          <c:orientation val="minMax"/>
        </c:scaling>
        <c:delete val="1"/>
        <c:axPos val="l"/>
        <c:numFmt formatCode="General" sourceLinked="1"/>
        <c:majorTickMark val="out"/>
        <c:minorTickMark val="none"/>
        <c:tickLblPos val="nextTo"/>
        <c:crossAx val="-599904432"/>
        <c:crosses val="autoZero"/>
        <c:auto val="1"/>
        <c:lblAlgn val="ctr"/>
        <c:lblOffset val="100"/>
        <c:noMultiLvlLbl val="0"/>
      </c:catAx>
      <c:valAx>
        <c:axId val="-5999044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9895184"/>
        <c:crosses val="autoZero"/>
        <c:crossBetween val="between"/>
      </c:valAx>
      <c:valAx>
        <c:axId val="-599893008"/>
        <c:scaling>
          <c:orientation val="minMax"/>
          <c:min val="0"/>
        </c:scaling>
        <c:delete val="1"/>
        <c:axPos val="r"/>
        <c:numFmt formatCode="#;;0" sourceLinked="0"/>
        <c:majorTickMark val="out"/>
        <c:minorTickMark val="none"/>
        <c:tickLblPos val="nextTo"/>
        <c:crossAx val="-599908240"/>
        <c:crosses val="max"/>
        <c:crossBetween val="midCat"/>
        <c:majorUnit val="1"/>
      </c:valAx>
      <c:valAx>
        <c:axId val="-59990824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989300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599906064"/>
        <c:axId val="-5999028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7.7551241749632602</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599901712"/>
        <c:axId val="-599902256"/>
      </c:barChart>
      <c:catAx>
        <c:axId val="-599906064"/>
        <c:scaling>
          <c:orientation val="minMax"/>
        </c:scaling>
        <c:delete val="1"/>
        <c:axPos val="b"/>
        <c:numFmt formatCode="General" sourceLinked="1"/>
        <c:majorTickMark val="none"/>
        <c:minorTickMark val="none"/>
        <c:tickLblPos val="nextTo"/>
        <c:crossAx val="-599902800"/>
        <c:crosses val="autoZero"/>
        <c:auto val="1"/>
        <c:lblAlgn val="ctr"/>
        <c:lblOffset val="100"/>
        <c:noMultiLvlLbl val="0"/>
      </c:catAx>
      <c:valAx>
        <c:axId val="-5999028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9906064"/>
        <c:crosses val="autoZero"/>
        <c:crossBetween val="between"/>
      </c:valAx>
      <c:valAx>
        <c:axId val="-5999022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9901712"/>
        <c:crosses val="max"/>
        <c:crossBetween val="between"/>
      </c:valAx>
      <c:catAx>
        <c:axId val="-599901712"/>
        <c:scaling>
          <c:orientation val="minMax"/>
        </c:scaling>
        <c:delete val="1"/>
        <c:axPos val="b"/>
        <c:numFmt formatCode="General" sourceLinked="1"/>
        <c:majorTickMark val="out"/>
        <c:minorTickMark val="none"/>
        <c:tickLblPos val="nextTo"/>
        <c:crossAx val="-5999022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9.5270156785494109E-3</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0.27103119379721274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7.5561470458906932E-2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0.78885098980925061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7.5561470458906044E-2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0.27103119379721186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0.16593145890336203</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99901168"/>
        <c:axId val="-5999006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8.1203631420808797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597629824"/>
        <c:axId val="-597626016"/>
      </c:scatterChart>
      <c:catAx>
        <c:axId val="-599901168"/>
        <c:scaling>
          <c:orientation val="minMax"/>
        </c:scaling>
        <c:delete val="1"/>
        <c:axPos val="l"/>
        <c:numFmt formatCode="General" sourceLinked="1"/>
        <c:majorTickMark val="out"/>
        <c:minorTickMark val="none"/>
        <c:tickLblPos val="nextTo"/>
        <c:crossAx val="-599900624"/>
        <c:crosses val="autoZero"/>
        <c:auto val="1"/>
        <c:lblAlgn val="ctr"/>
        <c:lblOffset val="100"/>
        <c:noMultiLvlLbl val="0"/>
      </c:catAx>
      <c:valAx>
        <c:axId val="-5999006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9901168"/>
        <c:crosses val="autoZero"/>
        <c:crossBetween val="between"/>
      </c:valAx>
      <c:valAx>
        <c:axId val="-597626016"/>
        <c:scaling>
          <c:orientation val="minMax"/>
          <c:min val="0"/>
        </c:scaling>
        <c:delete val="1"/>
        <c:axPos val="r"/>
        <c:numFmt formatCode="#;;0" sourceLinked="0"/>
        <c:majorTickMark val="out"/>
        <c:minorTickMark val="none"/>
        <c:tickLblPos val="nextTo"/>
        <c:crossAx val="-597629824"/>
        <c:crosses val="max"/>
        <c:crossBetween val="midCat"/>
        <c:majorUnit val="1"/>
      </c:valAx>
      <c:valAx>
        <c:axId val="-5976298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7626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0.24702540229802139</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0.11544957943442924</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1.205277166481812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0.11544957943442924</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0.41410572276403901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0.5206660497510498</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97628192"/>
        <c:axId val="-597637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7.3898852078456398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597636896"/>
        <c:axId val="-597631456"/>
      </c:scatterChart>
      <c:catAx>
        <c:axId val="-597628192"/>
        <c:scaling>
          <c:orientation val="minMax"/>
        </c:scaling>
        <c:delete val="1"/>
        <c:axPos val="l"/>
        <c:numFmt formatCode="General" sourceLinked="1"/>
        <c:majorTickMark val="out"/>
        <c:minorTickMark val="none"/>
        <c:tickLblPos val="nextTo"/>
        <c:crossAx val="-597637984"/>
        <c:crosses val="autoZero"/>
        <c:auto val="1"/>
        <c:lblAlgn val="ctr"/>
        <c:lblOffset val="100"/>
        <c:noMultiLvlLbl val="0"/>
      </c:catAx>
      <c:valAx>
        <c:axId val="-597637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7628192"/>
        <c:crosses val="autoZero"/>
        <c:crossBetween val="between"/>
      </c:valAx>
      <c:valAx>
        <c:axId val="-597631456"/>
        <c:scaling>
          <c:orientation val="minMax"/>
          <c:min val="0"/>
        </c:scaling>
        <c:delete val="1"/>
        <c:axPos val="r"/>
        <c:numFmt formatCode="#;;0" sourceLinked="0"/>
        <c:majorTickMark val="out"/>
        <c:minorTickMark val="none"/>
        <c:tickLblPos val="nextTo"/>
        <c:crossAx val="-597636896"/>
        <c:crosses val="max"/>
        <c:crossBetween val="midCat"/>
        <c:majorUnit val="1"/>
      </c:valAx>
      <c:valAx>
        <c:axId val="-59763689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76314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597634176"/>
        <c:axId val="-59763635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5.6156381690028949</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597630912"/>
        <c:axId val="-597632544"/>
      </c:barChart>
      <c:catAx>
        <c:axId val="-597634176"/>
        <c:scaling>
          <c:orientation val="minMax"/>
        </c:scaling>
        <c:delete val="1"/>
        <c:axPos val="b"/>
        <c:numFmt formatCode="General" sourceLinked="1"/>
        <c:majorTickMark val="none"/>
        <c:minorTickMark val="none"/>
        <c:tickLblPos val="nextTo"/>
        <c:crossAx val="-597636352"/>
        <c:crosses val="autoZero"/>
        <c:auto val="1"/>
        <c:lblAlgn val="ctr"/>
        <c:lblOffset val="100"/>
        <c:noMultiLvlLbl val="0"/>
      </c:catAx>
      <c:valAx>
        <c:axId val="-5976363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634176"/>
        <c:crosses val="autoZero"/>
        <c:crossBetween val="between"/>
      </c:valAx>
      <c:valAx>
        <c:axId val="-597632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7630912"/>
        <c:crosses val="max"/>
        <c:crossBetween val="between"/>
      </c:valAx>
      <c:catAx>
        <c:axId val="-597630912"/>
        <c:scaling>
          <c:orientation val="minMax"/>
        </c:scaling>
        <c:delete val="1"/>
        <c:axPos val="b"/>
        <c:numFmt formatCode="General" sourceLinked="1"/>
        <c:majorTickMark val="out"/>
        <c:minorTickMark val="none"/>
        <c:tickLblPos val="nextTo"/>
        <c:crossAx val="-597632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0.29320671138769505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0.13886968700335034</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1.4497797539113382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0.13886968700335078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0.2310922516959959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97633088"/>
        <c:axId val="-597637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5.4459659538965397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597624928"/>
        <c:axId val="-597629280"/>
      </c:scatterChart>
      <c:catAx>
        <c:axId val="-597633088"/>
        <c:scaling>
          <c:orientation val="minMax"/>
        </c:scaling>
        <c:delete val="1"/>
        <c:axPos val="l"/>
        <c:numFmt formatCode="General" sourceLinked="1"/>
        <c:majorTickMark val="out"/>
        <c:minorTickMark val="none"/>
        <c:tickLblPos val="nextTo"/>
        <c:crossAx val="-597637440"/>
        <c:crosses val="autoZero"/>
        <c:auto val="1"/>
        <c:lblAlgn val="ctr"/>
        <c:lblOffset val="100"/>
        <c:noMultiLvlLbl val="0"/>
      </c:catAx>
      <c:valAx>
        <c:axId val="-597637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7633088"/>
        <c:crosses val="autoZero"/>
        <c:crossBetween val="between"/>
      </c:valAx>
      <c:valAx>
        <c:axId val="-597629280"/>
        <c:scaling>
          <c:orientation val="minMax"/>
          <c:min val="0"/>
        </c:scaling>
        <c:delete val="1"/>
        <c:axPos val="r"/>
        <c:numFmt formatCode="#;;0" sourceLinked="0"/>
        <c:majorTickMark val="out"/>
        <c:minorTickMark val="none"/>
        <c:tickLblPos val="nextTo"/>
        <c:crossAx val="-597624928"/>
        <c:crosses val="max"/>
        <c:crossBetween val="midCat"/>
        <c:majorUnit val="1"/>
      </c:valAx>
      <c:valAx>
        <c:axId val="-5976249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762928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0.13254001020917405</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0.44591251265836451</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0.12431707465267694</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1.2978525536144354</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0.12431707465267738</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0.20815331241061141</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597635808"/>
        <c:axId val="-5976276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4.5761559941903096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597627104"/>
        <c:axId val="-597635264"/>
      </c:scatterChart>
      <c:catAx>
        <c:axId val="-597635808"/>
        <c:scaling>
          <c:orientation val="minMax"/>
        </c:scaling>
        <c:delete val="1"/>
        <c:axPos val="l"/>
        <c:numFmt formatCode="General" sourceLinked="1"/>
        <c:majorTickMark val="out"/>
        <c:minorTickMark val="none"/>
        <c:tickLblPos val="nextTo"/>
        <c:crossAx val="-597627648"/>
        <c:crosses val="autoZero"/>
        <c:auto val="1"/>
        <c:lblAlgn val="ctr"/>
        <c:lblOffset val="100"/>
        <c:noMultiLvlLbl val="0"/>
      </c:catAx>
      <c:valAx>
        <c:axId val="-5976276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7635808"/>
        <c:crosses val="autoZero"/>
        <c:crossBetween val="between"/>
      </c:valAx>
      <c:valAx>
        <c:axId val="-597635264"/>
        <c:scaling>
          <c:orientation val="minMax"/>
          <c:min val="0"/>
        </c:scaling>
        <c:delete val="1"/>
        <c:axPos val="r"/>
        <c:numFmt formatCode="#;;0" sourceLinked="0"/>
        <c:majorTickMark val="out"/>
        <c:minorTickMark val="none"/>
        <c:tickLblPos val="nextTo"/>
        <c:crossAx val="-597627104"/>
        <c:crosses val="max"/>
        <c:crossBetween val="midCat"/>
        <c:majorUnit val="1"/>
      </c:valAx>
      <c:valAx>
        <c:axId val="-597627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976352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0.26393992349951478</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0.50135569986477435</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0.13977422072339607</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1.459222957121125</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0.13977422072339607</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0.50135569986477435</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0.11181692516216923</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597634720"/>
        <c:axId val="-597632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5.2935323647173202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597626560"/>
        <c:axId val="-597625472"/>
      </c:scatterChart>
      <c:catAx>
        <c:axId val="-597634720"/>
        <c:scaling>
          <c:orientation val="minMax"/>
        </c:scaling>
        <c:delete val="1"/>
        <c:axPos val="l"/>
        <c:numFmt formatCode="General" sourceLinked="1"/>
        <c:majorTickMark val="out"/>
        <c:minorTickMark val="none"/>
        <c:tickLblPos val="nextTo"/>
        <c:crossAx val="-597632000"/>
        <c:crosses val="autoZero"/>
        <c:auto val="1"/>
        <c:lblAlgn val="ctr"/>
        <c:lblOffset val="100"/>
        <c:noMultiLvlLbl val="0"/>
      </c:catAx>
      <c:valAx>
        <c:axId val="-597632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7634720"/>
        <c:crosses val="autoZero"/>
        <c:crossBetween val="between"/>
      </c:valAx>
      <c:valAx>
        <c:axId val="-597625472"/>
        <c:scaling>
          <c:orientation val="minMax"/>
          <c:min val="0"/>
        </c:scaling>
        <c:delete val="1"/>
        <c:axPos val="r"/>
        <c:numFmt formatCode="#;;0" sourceLinked="0"/>
        <c:majorTickMark val="out"/>
        <c:minorTickMark val="none"/>
        <c:tickLblPos val="nextTo"/>
        <c:crossAx val="-597626560"/>
        <c:crosses val="max"/>
        <c:crossBetween val="midCat"/>
        <c:majorUnit val="1"/>
      </c:valAx>
      <c:valAx>
        <c:axId val="-5976265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976254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9.86749301587313E-2</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0.37164874595007902</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0.10361289172938637</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1.081703832671904</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0.10361289172938637</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0.25903420409169264</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597624384"/>
        <c:axId val="-597623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7.1468983632074101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597633632"/>
        <c:axId val="-597639072"/>
      </c:scatterChart>
      <c:catAx>
        <c:axId val="-597624384"/>
        <c:scaling>
          <c:orientation val="minMax"/>
        </c:scaling>
        <c:delete val="1"/>
        <c:axPos val="l"/>
        <c:numFmt formatCode="General" sourceLinked="1"/>
        <c:majorTickMark val="out"/>
        <c:minorTickMark val="none"/>
        <c:tickLblPos val="nextTo"/>
        <c:crossAx val="-597623840"/>
        <c:crosses val="autoZero"/>
        <c:auto val="1"/>
        <c:lblAlgn val="ctr"/>
        <c:lblOffset val="100"/>
        <c:noMultiLvlLbl val="0"/>
      </c:catAx>
      <c:valAx>
        <c:axId val="-5976238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7624384"/>
        <c:crosses val="autoZero"/>
        <c:crossBetween val="between"/>
      </c:valAx>
      <c:valAx>
        <c:axId val="-597639072"/>
        <c:scaling>
          <c:orientation val="minMax"/>
          <c:min val="0"/>
        </c:scaling>
        <c:delete val="1"/>
        <c:axPos val="r"/>
        <c:numFmt formatCode="#;;0" sourceLinked="0"/>
        <c:majorTickMark val="out"/>
        <c:minorTickMark val="none"/>
        <c:tickLblPos val="nextTo"/>
        <c:crossAx val="-597633632"/>
        <c:crosses val="max"/>
        <c:crossBetween val="midCat"/>
        <c:majorUnit val="1"/>
      </c:valAx>
      <c:valAx>
        <c:axId val="-5976336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976390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597638528"/>
        <c:axId val="-59763036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2.1936188275418602</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596750496"/>
        <c:axId val="-597628736"/>
      </c:barChart>
      <c:catAx>
        <c:axId val="-597638528"/>
        <c:scaling>
          <c:orientation val="minMax"/>
        </c:scaling>
        <c:delete val="1"/>
        <c:axPos val="b"/>
        <c:numFmt formatCode="General" sourceLinked="1"/>
        <c:majorTickMark val="none"/>
        <c:minorTickMark val="none"/>
        <c:tickLblPos val="nextTo"/>
        <c:crossAx val="-597630368"/>
        <c:crosses val="autoZero"/>
        <c:auto val="1"/>
        <c:lblAlgn val="ctr"/>
        <c:lblOffset val="100"/>
        <c:noMultiLvlLbl val="0"/>
      </c:catAx>
      <c:valAx>
        <c:axId val="-5976303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638528"/>
        <c:crosses val="autoZero"/>
        <c:crossBetween val="between"/>
      </c:valAx>
      <c:valAx>
        <c:axId val="-5976287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6750496"/>
        <c:crosses val="max"/>
        <c:crossBetween val="between"/>
      </c:valAx>
      <c:catAx>
        <c:axId val="-596750496"/>
        <c:scaling>
          <c:orientation val="minMax"/>
        </c:scaling>
        <c:delete val="1"/>
        <c:axPos val="b"/>
        <c:numFmt formatCode="General" sourceLinked="1"/>
        <c:majorTickMark val="out"/>
        <c:minorTickMark val="none"/>
        <c:tickLblPos val="nextTo"/>
        <c:crossAx val="-5976287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0.96402877697841727</c:v>
                </c:pt>
                <c:pt idx="1">
                  <c:v>7.1942446043165471E-3</c:v>
                </c:pt>
                <c:pt idx="2">
                  <c:v>4.7961630695443642E-3</c:v>
                </c:pt>
                <c:pt idx="3">
                  <c:v>4.7961630695443642E-3</c:v>
                </c:pt>
                <c:pt idx="4">
                  <c:v>2.3980815347721821E-3</c:v>
                </c:pt>
                <c:pt idx="5">
                  <c:v>1.6786570743405275E-2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25759856"/>
        <c:axId val="-725767472"/>
      </c:barChart>
      <c:valAx>
        <c:axId val="-72576747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25759856"/>
        <c:crosses val="autoZero"/>
        <c:crossBetween val="between"/>
      </c:valAx>
      <c:catAx>
        <c:axId val="-72575985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576747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4.5134036503563957E-2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1.3763251253125826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0.13183370705195641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0.42729997881974713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96742336"/>
        <c:axId val="-5967526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2.1936188275418602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596746688"/>
        <c:axId val="-596741792"/>
      </c:scatterChart>
      <c:catAx>
        <c:axId val="-596742336"/>
        <c:scaling>
          <c:orientation val="minMax"/>
        </c:scaling>
        <c:delete val="1"/>
        <c:axPos val="l"/>
        <c:numFmt formatCode="General" sourceLinked="1"/>
        <c:majorTickMark val="out"/>
        <c:minorTickMark val="none"/>
        <c:tickLblPos val="nextTo"/>
        <c:crossAx val="-596752672"/>
        <c:crosses val="autoZero"/>
        <c:auto val="1"/>
        <c:lblAlgn val="ctr"/>
        <c:lblOffset val="100"/>
        <c:noMultiLvlLbl val="0"/>
      </c:catAx>
      <c:valAx>
        <c:axId val="-5967526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6742336"/>
        <c:crosses val="autoZero"/>
        <c:crossBetween val="between"/>
      </c:valAx>
      <c:valAx>
        <c:axId val="-596741792"/>
        <c:scaling>
          <c:orientation val="minMax"/>
          <c:min val="0"/>
        </c:scaling>
        <c:delete val="1"/>
        <c:axPos val="r"/>
        <c:numFmt formatCode="#;;0" sourceLinked="0"/>
        <c:majorTickMark val="out"/>
        <c:minorTickMark val="none"/>
        <c:tickLblPos val="nextTo"/>
        <c:crossAx val="-596746688"/>
        <c:crosses val="max"/>
        <c:crossBetween val="midCat"/>
        <c:majorUnit val="1"/>
      </c:valAx>
      <c:valAx>
        <c:axId val="-5967466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6741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596757024"/>
        <c:axId val="-5967477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596749408"/>
        <c:axId val="-596754848"/>
      </c:barChart>
      <c:catAx>
        <c:axId val="-596757024"/>
        <c:scaling>
          <c:orientation val="minMax"/>
        </c:scaling>
        <c:delete val="1"/>
        <c:axPos val="b"/>
        <c:numFmt formatCode="General" sourceLinked="1"/>
        <c:majorTickMark val="none"/>
        <c:minorTickMark val="none"/>
        <c:tickLblPos val="nextTo"/>
        <c:crossAx val="-596747776"/>
        <c:crosses val="autoZero"/>
        <c:auto val="1"/>
        <c:lblAlgn val="ctr"/>
        <c:lblOffset val="100"/>
        <c:noMultiLvlLbl val="0"/>
      </c:catAx>
      <c:valAx>
        <c:axId val="-5967477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6757024"/>
        <c:crosses val="autoZero"/>
        <c:crossBetween val="between"/>
      </c:valAx>
      <c:valAx>
        <c:axId val="-5967548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6749408"/>
        <c:crosses val="max"/>
        <c:crossBetween val="between"/>
      </c:valAx>
      <c:catAx>
        <c:axId val="-596749408"/>
        <c:scaling>
          <c:orientation val="minMax"/>
        </c:scaling>
        <c:delete val="1"/>
        <c:axPos val="b"/>
        <c:numFmt formatCode="General" sourceLinked="1"/>
        <c:majorTickMark val="out"/>
        <c:minorTickMark val="none"/>
        <c:tickLblPos val="nextTo"/>
        <c:crossAx val="-5967548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0.10716342926328437</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0.36569509852465298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0.10195305933977661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1.0643754189246799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0.10195305933977661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4.9641436440159836E-2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96756480"/>
        <c:axId val="-596745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6.3740113962135601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596743968"/>
        <c:axId val="-596752128"/>
      </c:scatterChart>
      <c:catAx>
        <c:axId val="-596756480"/>
        <c:scaling>
          <c:orientation val="minMax"/>
        </c:scaling>
        <c:delete val="1"/>
        <c:axPos val="l"/>
        <c:numFmt formatCode="General" sourceLinked="1"/>
        <c:majorTickMark val="out"/>
        <c:minorTickMark val="none"/>
        <c:tickLblPos val="nextTo"/>
        <c:crossAx val="-596745056"/>
        <c:crosses val="autoZero"/>
        <c:auto val="1"/>
        <c:lblAlgn val="ctr"/>
        <c:lblOffset val="100"/>
        <c:noMultiLvlLbl val="0"/>
      </c:catAx>
      <c:valAx>
        <c:axId val="-596745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6756480"/>
        <c:crosses val="autoZero"/>
        <c:crossBetween val="between"/>
      </c:valAx>
      <c:valAx>
        <c:axId val="-596752128"/>
        <c:scaling>
          <c:orientation val="minMax"/>
          <c:min val="0"/>
        </c:scaling>
        <c:delete val="1"/>
        <c:axPos val="r"/>
        <c:numFmt formatCode="#;;0" sourceLinked="0"/>
        <c:majorTickMark val="out"/>
        <c:minorTickMark val="none"/>
        <c:tickLblPos val="nextTo"/>
        <c:crossAx val="-596743968"/>
        <c:crosses val="max"/>
        <c:crossBetween val="midCat"/>
        <c:majorUnit val="1"/>
      </c:valAx>
      <c:valAx>
        <c:axId val="-5967439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675212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6.7671098123454954E-2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0.35405442585411429</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9.8707726831022136E-2</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1.0304946097471568</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9.8707726831022136E-2</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0.17312999621216019</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596755936"/>
        <c:axId val="-596746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7.1702234246134502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596748864"/>
        <c:axId val="-596755392"/>
      </c:scatterChart>
      <c:catAx>
        <c:axId val="-596755936"/>
        <c:scaling>
          <c:orientation val="minMax"/>
        </c:scaling>
        <c:delete val="1"/>
        <c:axPos val="l"/>
        <c:numFmt formatCode="General" sourceLinked="1"/>
        <c:majorTickMark val="out"/>
        <c:minorTickMark val="none"/>
        <c:tickLblPos val="nextTo"/>
        <c:crossAx val="-596746144"/>
        <c:crosses val="autoZero"/>
        <c:auto val="1"/>
        <c:lblAlgn val="ctr"/>
        <c:lblOffset val="100"/>
        <c:noMultiLvlLbl val="0"/>
      </c:catAx>
      <c:valAx>
        <c:axId val="-5967461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6755936"/>
        <c:crosses val="autoZero"/>
        <c:crossBetween val="between"/>
      </c:valAx>
      <c:valAx>
        <c:axId val="-596755392"/>
        <c:scaling>
          <c:orientation val="minMax"/>
          <c:min val="0"/>
        </c:scaling>
        <c:delete val="1"/>
        <c:axPos val="r"/>
        <c:numFmt formatCode="#;;0" sourceLinked="0"/>
        <c:majorTickMark val="out"/>
        <c:minorTickMark val="none"/>
        <c:tickLblPos val="nextTo"/>
        <c:crossAx val="-596748864"/>
        <c:crosses val="max"/>
        <c:crossBetween val="midCat"/>
        <c:majorUnit val="1"/>
      </c:valAx>
      <c:valAx>
        <c:axId val="-5967488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967553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0.13371765330003171</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7.1508116034753932E-2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0.74653454691684118</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7.1508116034754821E-2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0.14258517864979936</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596744512"/>
        <c:axId val="-5967483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8.6968186808298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596745600"/>
        <c:axId val="-596747232"/>
      </c:scatterChart>
      <c:catAx>
        <c:axId val="-596744512"/>
        <c:scaling>
          <c:orientation val="minMax"/>
        </c:scaling>
        <c:delete val="1"/>
        <c:axPos val="l"/>
        <c:numFmt formatCode="General" sourceLinked="1"/>
        <c:majorTickMark val="out"/>
        <c:minorTickMark val="none"/>
        <c:tickLblPos val="nextTo"/>
        <c:crossAx val="-596748320"/>
        <c:crosses val="autoZero"/>
        <c:auto val="1"/>
        <c:lblAlgn val="ctr"/>
        <c:lblOffset val="100"/>
        <c:noMultiLvlLbl val="0"/>
      </c:catAx>
      <c:valAx>
        <c:axId val="-5967483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6744512"/>
        <c:crosses val="autoZero"/>
        <c:crossBetween val="between"/>
      </c:valAx>
      <c:valAx>
        <c:axId val="-596747232"/>
        <c:scaling>
          <c:orientation val="minMax"/>
          <c:min val="0"/>
        </c:scaling>
        <c:delete val="1"/>
        <c:axPos val="r"/>
        <c:numFmt formatCode="#;;0" sourceLinked="0"/>
        <c:majorTickMark val="out"/>
        <c:minorTickMark val="none"/>
        <c:tickLblPos val="nextTo"/>
        <c:crossAx val="-596745600"/>
        <c:crosses val="max"/>
        <c:crossBetween val="midCat"/>
        <c:majorUnit val="1"/>
      </c:valAx>
      <c:valAx>
        <c:axId val="-5967456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9674723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596751584"/>
        <c:axId val="-59674342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596749952"/>
        <c:axId val="-596751040"/>
      </c:barChart>
      <c:catAx>
        <c:axId val="-596751584"/>
        <c:scaling>
          <c:orientation val="minMax"/>
        </c:scaling>
        <c:delete val="1"/>
        <c:axPos val="b"/>
        <c:numFmt formatCode="General" sourceLinked="1"/>
        <c:majorTickMark val="none"/>
        <c:minorTickMark val="none"/>
        <c:tickLblPos val="nextTo"/>
        <c:crossAx val="-596743424"/>
        <c:crosses val="autoZero"/>
        <c:auto val="1"/>
        <c:lblAlgn val="ctr"/>
        <c:lblOffset val="100"/>
        <c:noMultiLvlLbl val="0"/>
      </c:catAx>
      <c:valAx>
        <c:axId val="-59674342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6751584"/>
        <c:crosses val="autoZero"/>
        <c:crossBetween val="between"/>
      </c:valAx>
      <c:valAx>
        <c:axId val="-59675104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6749952"/>
        <c:crosses val="max"/>
        <c:crossBetween val="between"/>
      </c:valAx>
      <c:catAx>
        <c:axId val="-596749952"/>
        <c:scaling>
          <c:orientation val="minMax"/>
        </c:scaling>
        <c:delete val="1"/>
        <c:axPos val="b"/>
        <c:numFmt formatCode="General" sourceLinked="1"/>
        <c:majorTickMark val="out"/>
        <c:minorTickMark val="none"/>
        <c:tickLblPos val="nextTo"/>
        <c:crossAx val="-59675104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1.4832114576104338E-2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0.31549233805799926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8.7956905063915514E-2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0.91825756167571981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8.7956905063915514E-2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9.3185539795955563E-2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96742880"/>
        <c:axId val="-5967543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7.2725820224407398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596753216"/>
        <c:axId val="-596753760"/>
      </c:scatterChart>
      <c:catAx>
        <c:axId val="-596742880"/>
        <c:scaling>
          <c:orientation val="minMax"/>
        </c:scaling>
        <c:delete val="1"/>
        <c:axPos val="l"/>
        <c:numFmt formatCode="General" sourceLinked="1"/>
        <c:majorTickMark val="out"/>
        <c:minorTickMark val="none"/>
        <c:tickLblPos val="nextTo"/>
        <c:crossAx val="-596754304"/>
        <c:crosses val="autoZero"/>
        <c:auto val="1"/>
        <c:lblAlgn val="ctr"/>
        <c:lblOffset val="100"/>
        <c:noMultiLvlLbl val="0"/>
      </c:catAx>
      <c:valAx>
        <c:axId val="-5967543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6742880"/>
        <c:crosses val="autoZero"/>
        <c:crossBetween val="between"/>
      </c:valAx>
      <c:valAx>
        <c:axId val="-596753760"/>
        <c:scaling>
          <c:orientation val="minMax"/>
          <c:min val="0"/>
        </c:scaling>
        <c:delete val="1"/>
        <c:axPos val="r"/>
        <c:numFmt formatCode="#;;0" sourceLinked="0"/>
        <c:majorTickMark val="out"/>
        <c:minorTickMark val="none"/>
        <c:tickLblPos val="nextTo"/>
        <c:crossAx val="-596753216"/>
        <c:crosses val="max"/>
        <c:crossBetween val="midCat"/>
        <c:majorUnit val="1"/>
      </c:valAx>
      <c:valAx>
        <c:axId val="-59675321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67537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591796528"/>
        <c:axId val="-59179598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6.6783067674862799</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591795440"/>
        <c:axId val="-591794896"/>
      </c:barChart>
      <c:catAx>
        <c:axId val="-591796528"/>
        <c:scaling>
          <c:orientation val="minMax"/>
        </c:scaling>
        <c:delete val="1"/>
        <c:axPos val="b"/>
        <c:numFmt formatCode="General" sourceLinked="1"/>
        <c:majorTickMark val="none"/>
        <c:minorTickMark val="none"/>
        <c:tickLblPos val="nextTo"/>
        <c:crossAx val="-591795984"/>
        <c:crosses val="autoZero"/>
        <c:auto val="1"/>
        <c:lblAlgn val="ctr"/>
        <c:lblOffset val="100"/>
        <c:noMultiLvlLbl val="0"/>
      </c:catAx>
      <c:valAx>
        <c:axId val="-59179598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1796528"/>
        <c:crosses val="autoZero"/>
        <c:crossBetween val="between"/>
      </c:valAx>
      <c:valAx>
        <c:axId val="-59179489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1795440"/>
        <c:crosses val="max"/>
        <c:crossBetween val="between"/>
      </c:valAx>
      <c:catAx>
        <c:axId val="-591795440"/>
        <c:scaling>
          <c:orientation val="minMax"/>
        </c:scaling>
        <c:delete val="1"/>
        <c:axPos val="b"/>
        <c:numFmt formatCode="General" sourceLinked="1"/>
        <c:majorTickMark val="out"/>
        <c:minorTickMark val="none"/>
        <c:tickLblPos val="nextTo"/>
        <c:crossAx val="-59179489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0.33788171714341431</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0.31880985458340749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8.8881803867701059E-2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0.92791337345927083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8.8881803867701059E-2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0.20264483912693532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91785104"/>
        <c:axId val="-5917943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6.6783067674862799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591783472"/>
        <c:axId val="-591788912"/>
      </c:scatterChart>
      <c:catAx>
        <c:axId val="-591785104"/>
        <c:scaling>
          <c:orientation val="minMax"/>
        </c:scaling>
        <c:delete val="1"/>
        <c:axPos val="l"/>
        <c:numFmt formatCode="General" sourceLinked="1"/>
        <c:majorTickMark val="out"/>
        <c:minorTickMark val="none"/>
        <c:tickLblPos val="nextTo"/>
        <c:crossAx val="-591794352"/>
        <c:crosses val="autoZero"/>
        <c:auto val="1"/>
        <c:lblAlgn val="ctr"/>
        <c:lblOffset val="100"/>
        <c:noMultiLvlLbl val="0"/>
      </c:catAx>
      <c:valAx>
        <c:axId val="-5917943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1785104"/>
        <c:crosses val="autoZero"/>
        <c:crossBetween val="between"/>
      </c:valAx>
      <c:valAx>
        <c:axId val="-591788912"/>
        <c:scaling>
          <c:orientation val="minMax"/>
          <c:min val="0"/>
        </c:scaling>
        <c:delete val="1"/>
        <c:axPos val="r"/>
        <c:numFmt formatCode="#;;0" sourceLinked="0"/>
        <c:majorTickMark val="out"/>
        <c:minorTickMark val="none"/>
        <c:tickLblPos val="nextTo"/>
        <c:crossAx val="-591783472"/>
        <c:crosses val="max"/>
        <c:crossBetween val="midCat"/>
        <c:majorUnit val="1"/>
      </c:valAx>
      <c:valAx>
        <c:axId val="-5917834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17889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0.26262626262626265</c:v>
                </c:pt>
                <c:pt idx="1">
                  <c:v>5.0505050505050509E-3</c:v>
                </c:pt>
                <c:pt idx="2">
                  <c:v>0.65656565656565657</c:v>
                </c:pt>
                <c:pt idx="3">
                  <c:v>0</c:v>
                </c:pt>
                <c:pt idx="4">
                  <c:v>5.0505050505050509E-3</c:v>
                </c:pt>
                <c:pt idx="5">
                  <c:v>7.575757575757576E-3</c:v>
                </c:pt>
                <c:pt idx="6">
                  <c:v>0</c:v>
                </c:pt>
                <c:pt idx="7">
                  <c:v>3.787878787878788E-2</c:v>
                </c:pt>
                <c:pt idx="8">
                  <c:v>2.5252525252525252E-2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25773456"/>
        <c:axId val="-725764752"/>
      </c:barChart>
      <c:valAx>
        <c:axId val="-725764752"/>
        <c:scaling>
          <c:orientation val="minMax"/>
        </c:scaling>
        <c:delete val="1"/>
        <c:axPos val="t"/>
        <c:numFmt formatCode="0%" sourceLinked="1"/>
        <c:majorTickMark val="out"/>
        <c:minorTickMark val="none"/>
        <c:tickLblPos val="nextTo"/>
        <c:crossAx val="-725773456"/>
        <c:crosses val="autoZero"/>
        <c:crossBetween val="between"/>
      </c:valAx>
      <c:catAx>
        <c:axId val="-72577345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5764752"/>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5</c:v>
                </c:pt>
                <c:pt idx="2">
                  <c:v>6</c:v>
                </c:pt>
                <c:pt idx="3">
                  <c:v>16</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25764208"/>
        <c:axId val="-725770736"/>
      </c:barChart>
      <c:valAx>
        <c:axId val="-725770736"/>
        <c:scaling>
          <c:orientation val="minMax"/>
        </c:scaling>
        <c:delete val="1"/>
        <c:axPos val="t"/>
        <c:numFmt formatCode="0" sourceLinked="1"/>
        <c:majorTickMark val="out"/>
        <c:minorTickMark val="none"/>
        <c:tickLblPos val="nextTo"/>
        <c:crossAx val="-725764208"/>
        <c:crosses val="autoZero"/>
        <c:crossBetween val="between"/>
      </c:valAx>
      <c:catAx>
        <c:axId val="-7257642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2577073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6.5541925787895599</c:v>
                </c:pt>
                <c:pt idx="1">
                  <c:v>6.4055912655624798</c:v>
                </c:pt>
                <c:pt idx="2">
                  <c:v>8.2878327716394899</c:v>
                </c:pt>
                <c:pt idx="3">
                  <c:v>5.9431322100640296</c:v>
                </c:pt>
                <c:pt idx="4">
                  <c:v>7.3276021662437003</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725763664"/>
        <c:axId val="-72576638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6.6856292351058908</c:v>
                </c:pt>
                <c:pt idx="1">
                  <c:v>6.4910191378491229</c:v>
                </c:pt>
                <c:pt idx="2">
                  <c:v>8.2547224203229117</c:v>
                </c:pt>
                <c:pt idx="3">
                  <c:v>5.885584911252085</c:v>
                </c:pt>
                <c:pt idx="4">
                  <c:v>7.2684342159199211</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25763120"/>
        <c:axId val="-725766928"/>
      </c:barChart>
      <c:catAx>
        <c:axId val="-725763664"/>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25766384"/>
        <c:crosses val="autoZero"/>
        <c:auto val="1"/>
        <c:lblAlgn val="ctr"/>
        <c:lblOffset val="200"/>
        <c:noMultiLvlLbl val="0"/>
      </c:catAx>
      <c:valAx>
        <c:axId val="-72576638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25763664"/>
        <c:crosses val="autoZero"/>
        <c:crossBetween val="between"/>
      </c:valAx>
      <c:valAx>
        <c:axId val="-725766928"/>
        <c:scaling>
          <c:orientation val="minMax"/>
          <c:max val="0.70000000000000007"/>
          <c:min val="0"/>
        </c:scaling>
        <c:delete val="1"/>
        <c:axPos val="b"/>
        <c:numFmt formatCode="General" sourceLinked="1"/>
        <c:majorTickMark val="out"/>
        <c:minorTickMark val="none"/>
        <c:tickLblPos val="nextTo"/>
        <c:crossAx val="-725763120"/>
        <c:crosses val="max"/>
        <c:crossBetween val="between"/>
      </c:valAx>
      <c:catAx>
        <c:axId val="-725763120"/>
        <c:scaling>
          <c:orientation val="maxMin"/>
        </c:scaling>
        <c:delete val="1"/>
        <c:axPos val="r"/>
        <c:numFmt formatCode="General" sourceLinked="1"/>
        <c:majorTickMark val="out"/>
        <c:minorTickMark val="none"/>
        <c:tickLblPos val="nextTo"/>
        <c:crossAx val="-725766928"/>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5.2935323647173202</c:v>
                </c:pt>
                <c:pt idx="1">
                  <c:v>7.5144215975509399</c:v>
                </c:pt>
                <c:pt idx="2">
                  <c:v>8.1493588792627598</c:v>
                </c:pt>
                <c:pt idx="3">
                  <c:v>5.4459659538965397</c:v>
                </c:pt>
                <c:pt idx="4">
                  <c:v>7.5488347831237999</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725762576"/>
        <c:axId val="-725762032"/>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3.9168038671864389</c:v>
                </c:pt>
                <c:pt idx="1">
                  <c:v>6.6522864394909966</c:v>
                </c:pt>
                <c:pt idx="2">
                  <c:v>7.341301486506806</c:v>
                </c:pt>
                <c:pt idx="3">
                  <c:v>4.7100557508477454</c:v>
                </c:pt>
                <c:pt idx="4">
                  <c:v>6.8373786143476236</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25771280"/>
        <c:axId val="-725774544"/>
      </c:barChart>
      <c:catAx>
        <c:axId val="-72576257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25762032"/>
        <c:crosses val="autoZero"/>
        <c:auto val="1"/>
        <c:lblAlgn val="ctr"/>
        <c:lblOffset val="200"/>
        <c:noMultiLvlLbl val="0"/>
      </c:catAx>
      <c:valAx>
        <c:axId val="-725762032"/>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25762576"/>
        <c:crosses val="autoZero"/>
        <c:crossBetween val="between"/>
      </c:valAx>
      <c:valAx>
        <c:axId val="-725774544"/>
        <c:scaling>
          <c:orientation val="minMax"/>
          <c:max val="0.70000000000000007"/>
          <c:min val="0"/>
        </c:scaling>
        <c:delete val="1"/>
        <c:axPos val="b"/>
        <c:numFmt formatCode="General" sourceLinked="1"/>
        <c:majorTickMark val="out"/>
        <c:minorTickMark val="none"/>
        <c:tickLblPos val="nextTo"/>
        <c:crossAx val="-725771280"/>
        <c:crosses val="max"/>
        <c:crossBetween val="between"/>
      </c:valAx>
      <c:catAx>
        <c:axId val="-725771280"/>
        <c:scaling>
          <c:orientation val="maxMin"/>
        </c:scaling>
        <c:delete val="1"/>
        <c:axPos val="r"/>
        <c:numFmt formatCode="General" sourceLinked="1"/>
        <c:majorTickMark val="out"/>
        <c:minorTickMark val="none"/>
        <c:tickLblPos val="nextTo"/>
        <c:crossAx val="-725774544"/>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25774000"/>
        <c:axId val="-72577019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25772912"/>
        <c:axId val="-725769648"/>
      </c:barChart>
      <c:catAx>
        <c:axId val="-725774000"/>
        <c:scaling>
          <c:orientation val="minMax"/>
        </c:scaling>
        <c:delete val="1"/>
        <c:axPos val="b"/>
        <c:numFmt formatCode="General" sourceLinked="1"/>
        <c:majorTickMark val="none"/>
        <c:minorTickMark val="none"/>
        <c:tickLblPos val="nextTo"/>
        <c:crossAx val="-725770192"/>
        <c:crosses val="autoZero"/>
        <c:auto val="1"/>
        <c:lblAlgn val="ctr"/>
        <c:lblOffset val="100"/>
        <c:noMultiLvlLbl val="0"/>
      </c:catAx>
      <c:valAx>
        <c:axId val="-72577019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5774000"/>
        <c:crosses val="autoZero"/>
        <c:crossBetween val="between"/>
      </c:valAx>
      <c:valAx>
        <c:axId val="-7257696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5772912"/>
        <c:crosses val="max"/>
        <c:crossBetween val="between"/>
      </c:valAx>
      <c:catAx>
        <c:axId val="-725772912"/>
        <c:scaling>
          <c:orientation val="minMax"/>
        </c:scaling>
        <c:delete val="1"/>
        <c:axPos val="b"/>
        <c:numFmt formatCode="General" sourceLinked="1"/>
        <c:majorTickMark val="out"/>
        <c:minorTickMark val="none"/>
        <c:tickLblPos val="nextTo"/>
        <c:crossAx val="-7257696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062645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38.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38.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38.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38.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38.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 xmlns:a16="http://schemas.microsoft.com/office/drawing/2014/main" id="{262D7776-E672-4066-A210-38979CA88CC8}"/>
              </a:ext>
            </a:extLst>
          </p:cNvPr>
          <p:cNvSpPr txBox="1">
            <a:spLocks/>
          </p:cNvSpPr>
          <p:nvPr userDrawn="1"/>
        </p:nvSpPr>
        <p:spPr>
          <a:xfrm>
            <a:off x="741600" y="6551318"/>
            <a:ext cx="482183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RTQ | </a:t>
            </a:r>
            <a:r>
              <a:rPr lang="en-US" sz="800">
                <a:solidFill>
                  <a:schemeClr val="bg1"/>
                </a:solidFill>
                <a:latin typeface="Arial" panose="020B0604020202020204" pitchFamily="34" charset="0"/>
                <a:cs typeface="Arial" panose="020B0604020202020204" pitchFamily="34" charset="0"/>
              </a:rPr>
              <a:t>Gloucestershire Health and 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 xmlns:a16="http://schemas.microsoft.com/office/drawing/2014/main"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 xmlns:a16="http://schemas.microsoft.com/office/drawing/2014/main"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 xmlns:a16="http://schemas.microsoft.com/office/drawing/2014/main"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 xmlns:a16="http://schemas.microsoft.com/office/drawing/2014/main"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 xmlns:a16="http://schemas.microsoft.com/office/drawing/2014/main" id="{6F091BAF-E9B6-458B-8B30-6AE60E0C7A17}"/>
              </a:ext>
            </a:extLst>
          </p:cNvPr>
          <p:cNvSpPr txBox="1">
            <a:spLocks/>
          </p:cNvSpPr>
          <p:nvPr userDrawn="1"/>
        </p:nvSpPr>
        <p:spPr>
          <a:xfrm>
            <a:off x="741600" y="6551318"/>
            <a:ext cx="484908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RTQ | </a:t>
            </a:r>
            <a:r>
              <a:rPr lang="en-US" sz="800">
                <a:solidFill>
                  <a:schemeClr val="bg1"/>
                </a:solidFill>
                <a:latin typeface="Arial" panose="020B0604020202020204" pitchFamily="34" charset="0"/>
                <a:cs typeface="Arial" panose="020B0604020202020204" pitchFamily="34" charset="0"/>
              </a:rPr>
              <a:t>Gloucestershire Health and 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 xmlns:a16="http://schemas.microsoft.com/office/drawing/2014/main" id="{3780D6B6-FA2C-484D-92E8-7BCBE8A731B8}"/>
              </a:ext>
            </a:extLst>
          </p:cNvPr>
          <p:cNvSpPr txBox="1">
            <a:spLocks/>
          </p:cNvSpPr>
          <p:nvPr userDrawn="1"/>
        </p:nvSpPr>
        <p:spPr>
          <a:xfrm>
            <a:off x="741600" y="6551318"/>
            <a:ext cx="479297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RTQ | </a:t>
            </a:r>
            <a:r>
              <a:rPr lang="en-US" sz="800">
                <a:solidFill>
                  <a:schemeClr val="tx1">
                    <a:lumMod val="75000"/>
                    <a:lumOff val="25000"/>
                  </a:schemeClr>
                </a:solidFill>
                <a:latin typeface="Arial" panose="020B0604020202020204" pitchFamily="34" charset="0"/>
                <a:cs typeface="Arial" panose="020B0604020202020204" pitchFamily="34" charset="0"/>
              </a:rPr>
              <a:t>Gloucestershire Health and 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6.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0.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3" Type="http://schemas.openxmlformats.org/officeDocument/2006/relationships/slide" Target="slide3.xml"/><Relationship Id="rId7" Type="http://schemas.openxmlformats.org/officeDocument/2006/relationships/slide" Target="slide38.xml"/><Relationship Id="rId12" Type="http://schemas.openxmlformats.org/officeDocument/2006/relationships/slide" Target="slide20.xml"/><Relationship Id="rId17" Type="http://schemas.openxmlformats.org/officeDocument/2006/relationships/slide" Target="slide30.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5" Type="http://schemas.openxmlformats.org/officeDocument/2006/relationships/slide" Target="slide11.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s>
</file>

<file path=ppt/slides/_rels/slide2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0.xml"/><Relationship Id="rId4" Type="http://schemas.openxmlformats.org/officeDocument/2006/relationships/chart" Target="../charts/chart29.xml"/></Relationships>
</file>

<file path=ppt/slides/_rels/slide2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3.xml"/></Relationships>
</file>

<file path=ppt/slides/_rels/slide2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2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4.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38.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chart" Target="../charts/chart6.xml"/><Relationship Id="rId7" Type="http://schemas.openxmlformats.org/officeDocument/2006/relationships/slide" Target="slide4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42.xml"/><Relationship Id="rId5" Type="http://schemas.openxmlformats.org/officeDocument/2006/relationships/slide" Target="slide43.xml"/><Relationship Id="rId4" Type="http://schemas.openxmlformats.org/officeDocument/2006/relationships/slide" Target="slide44.xml"/><Relationship Id="rId9" Type="http://schemas.openxmlformats.org/officeDocument/2006/relationships/slide" Target="slide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 xmlns:a16="http://schemas.microsoft.com/office/drawing/2014/main" id="{9789E9F4-FC00-4497-92D6-22C0B83171E9}"/>
              </a:ext>
              <a:ext uri="{C183D7F6-B498-43B3-948B-1728B52AA6E4}">
                <adec:decorative xmlns="" xmlns:adec="http://schemas.microsoft.com/office/drawing/2017/decorative" val="0"/>
              </a:ext>
            </a:extLst>
          </p:cNvPr>
          <p:cNvSpPr>
            <a:spLocks noGrp="1"/>
          </p:cNvSpPr>
          <p:nvPr>
            <p:ph type="title"/>
          </p:nvPr>
        </p:nvSpPr>
        <p:spPr>
          <a:xfrm>
            <a:off x="589415" y="4132933"/>
            <a:ext cx="6529843" cy="886397"/>
          </a:xfrm>
        </p:spPr>
        <p:txBody>
          <a:bodyPr/>
          <a:lstStyle/>
          <a:p>
            <a:r>
              <a:rPr lang="en-US" sz="3200">
                <a:latin typeface="Arial" panose="020B0604020202020204" pitchFamily="34" charset="0"/>
                <a:cs typeface="Arial" panose="020B0604020202020204" pitchFamily="34" charset="0"/>
              </a:rPr>
              <a:t>Gloucestershire Health and 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 xmlns:a16="http://schemas.microsoft.com/office/drawing/2014/main"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 xmlns:a16="http://schemas.microsoft.com/office/drawing/2014/main" id="{695711CA-64CD-45ED-9FAA-19F89C796FF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 xmlns:a16="http://schemas.microsoft.com/office/drawing/2014/main" id="{0D028931-3DE0-43F5-BC72-CD25EDACF7DD}"/>
              </a:ext>
              <a:ext uri="{C183D7F6-B498-43B3-948B-1728B52AA6E4}">
                <adec:decorative xmlns=""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 xmlns:a16="http://schemas.microsoft.com/office/drawing/2014/main" id="{0B9E3F11-71CF-4F78-AB94-7F10D1CDE0AB}"/>
              </a:ext>
            </a:extLst>
          </p:cNvPr>
          <p:cNvGraphicFramePr/>
          <p:nvPr>
            <p:extLst>
              <p:ext uri="{D42A27DB-BD31-4B8C-83A1-F6EECF244321}">
                <p14:modId xmlns:p14="http://schemas.microsoft.com/office/powerpoint/2010/main" val="324989430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 xmlns:a16="http://schemas.microsoft.com/office/drawing/2014/main" id="{FD23427E-97E9-4210-8D9D-275D4FA4B5E2}"/>
              </a:ext>
              <a:ext uri="{C183D7F6-B498-43B3-948B-1728B52AA6E4}">
                <adec:decorative xmlns=""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 xmlns:a16="http://schemas.microsoft.com/office/drawing/2014/main" id="{634ED236-BBBB-41FA-B642-8B92C353A727}"/>
              </a:ext>
            </a:extLst>
          </p:cNvPr>
          <p:cNvGraphicFramePr/>
          <p:nvPr>
            <p:extLst>
              <p:ext uri="{D42A27DB-BD31-4B8C-83A1-F6EECF244321}">
                <p14:modId xmlns:p14="http://schemas.microsoft.com/office/powerpoint/2010/main" val="382664379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 xmlns:a16="http://schemas.microsoft.com/office/drawing/2014/main" id="{C2DEB192-E75B-4C23-BBDA-26D9B118A492}"/>
              </a:ext>
              <a:ext uri="{C183D7F6-B498-43B3-948B-1728B52AA6E4}">
                <adec:decorative xmlns=""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 xmlns:a16="http://schemas.microsoft.com/office/drawing/2014/main" id="{513ACFA5-060C-4AB1-B9CC-485165AB8F00}"/>
              </a:ext>
              <a:ext uri="{C183D7F6-B498-43B3-948B-1728B52AA6E4}">
                <adec:decorative xmlns=""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 xmlns:a16="http://schemas.microsoft.com/office/drawing/2014/main" id="{6CBC387C-3133-4372-99EE-D99E88DBAD5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300914523"/>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Q8. Did the person or people you saw understand how your mental health needs affect other areas of your life?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33306777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Q16. Does this agreement on what care you will receive take into account your needs in other areas of your life?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Q13. How well does this person organise the care and services you need?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Q23. Have the possible side effects of your medicines ever been discussed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Q15. Were you involved as much as you wanted to be in agreeing what care you will receive?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sp>
        <p:nvSpPr>
          <p:cNvPr id="12" name="TextBox 11">
            <a:extLst>
              <a:ext uri="{FF2B5EF4-FFF2-40B4-BE49-F238E27FC236}">
                <a16:creationId xmlns="" xmlns:a16="http://schemas.microsoft.com/office/drawing/2014/main" id="{A63E1292-0855-4CCD-BCBF-AF71B88B603E}"/>
              </a:ext>
              <a:ext uri="{C183D7F6-B498-43B3-948B-1728B52AA6E4}">
                <adec:decorative xmlns=""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 xmlns:a16="http://schemas.microsoft.com/office/drawing/2014/main" id="{383F4F1F-3FE1-4313-8108-A13027E7D296}"/>
              </a:ext>
              <a:ext uri="{C183D7F6-B498-43B3-948B-1728B52AA6E4}">
                <adec:decorative xmlns=""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 xmlns:a16="http://schemas.microsoft.com/office/drawing/2014/main" id="{5B4B26AE-7057-4E03-B875-753343EF643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 xmlns:a16="http://schemas.microsoft.com/office/drawing/2014/main" id="{71676C97-9C01-496F-BA4A-E177732A5F09}"/>
              </a:ext>
            </a:extLst>
          </p:cNvPr>
          <p:cNvGraphicFramePr/>
          <p:nvPr>
            <p:extLst>
              <p:ext uri="{D42A27DB-BD31-4B8C-83A1-F6EECF244321}">
                <p14:modId xmlns:p14="http://schemas.microsoft.com/office/powerpoint/2010/main" val="389952070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9087603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 xmlns:a16="http://schemas.microsoft.com/office/drawing/2014/main" id="{98788DA1-4363-4CA7-A414-68A6ED90B11A}"/>
              </a:ext>
            </a:extLst>
          </p:cNvPr>
          <p:cNvGraphicFramePr/>
          <p:nvPr>
            <p:extLst>
              <p:ext uri="{D42A27DB-BD31-4B8C-83A1-F6EECF244321}">
                <p14:modId xmlns:p14="http://schemas.microsoft.com/office/powerpoint/2010/main" val="3394240616"/>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 xmlns:a16="http://schemas.microsoft.com/office/drawing/2014/main"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 xmlns:a16="http://schemas.microsoft.com/office/drawing/2014/main" id="{4647D9F7-FB19-42E0-AFE3-E737CF1F73AF}"/>
                </a:ext>
              </a:extLst>
            </p:cNvPr>
            <p:cNvGraphicFramePr/>
            <p:nvPr>
              <p:extLst>
                <p:ext uri="{D42A27DB-BD31-4B8C-83A1-F6EECF244321}">
                  <p14:modId xmlns:p14="http://schemas.microsoft.com/office/powerpoint/2010/main" val="41511174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 xmlns:a16="http://schemas.microsoft.com/office/drawing/2014/main"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 xmlns:a16="http://schemas.microsoft.com/office/drawing/2014/main"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88865537"/>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 xmlns:a16="http://schemas.microsoft.com/office/drawing/2014/main" val="3601460425"/>
                    </a:ext>
                  </a:extLst>
                </a:gridCol>
                <a:gridCol w="73557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 xmlns:a16="http://schemas.microsoft.com/office/drawing/2014/main" id="{E67C09BC-8028-42C2-BC10-65616F66B248}"/>
              </a:ext>
            </a:extLst>
          </p:cNvPr>
          <p:cNvGraphicFramePr/>
          <p:nvPr>
            <p:extLst>
              <p:ext uri="{D42A27DB-BD31-4B8C-83A1-F6EECF244321}">
                <p14:modId xmlns:p14="http://schemas.microsoft.com/office/powerpoint/2010/main" val="1091406235"/>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 xmlns:a16="http://schemas.microsoft.com/office/drawing/2014/main" id="{0DF04CDE-6BAC-4839-A3A6-44D677617CA8}"/>
              </a:ext>
            </a:extLst>
          </p:cNvPr>
          <p:cNvGraphicFramePr/>
          <p:nvPr>
            <p:extLst>
              <p:ext uri="{D42A27DB-BD31-4B8C-83A1-F6EECF244321}">
                <p14:modId xmlns:p14="http://schemas.microsoft.com/office/powerpoint/2010/main" val="415747416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6545302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5987308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675550564"/>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3084903177"/>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 xmlns:a16="http://schemas.microsoft.com/office/drawing/2014/main"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55441351"/>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 xmlns:a16="http://schemas.microsoft.com/office/drawing/2014/main"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 xmlns:a16="http://schemas.microsoft.com/office/drawing/2014/main"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 xmlns:a16="http://schemas.microsoft.com/office/drawing/2014/main" id="{DAB766D9-DFD9-4E2B-8FB3-E376B32BE595}"/>
              </a:ext>
            </a:extLst>
          </p:cNvPr>
          <p:cNvGraphicFramePr/>
          <p:nvPr>
            <p:extLst>
              <p:ext uri="{D42A27DB-BD31-4B8C-83A1-F6EECF244321}">
                <p14:modId xmlns:p14="http://schemas.microsoft.com/office/powerpoint/2010/main" val="101493864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265484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7946141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784484511"/>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3714503315"/>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90723504"/>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 xmlns:a16="http://schemas.microsoft.com/office/drawing/2014/main" id="{0B2D180B-26BF-4A7B-B630-6F76EC70C4FE}"/>
              </a:ext>
            </a:extLst>
          </p:cNvPr>
          <p:cNvGraphicFramePr/>
          <p:nvPr>
            <p:extLst>
              <p:ext uri="{D42A27DB-BD31-4B8C-83A1-F6EECF244321}">
                <p14:modId xmlns:p14="http://schemas.microsoft.com/office/powerpoint/2010/main" val="176746988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392725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8348223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214212470"/>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77626587"/>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 xmlns:a16="http://schemas.microsoft.com/office/drawing/2014/main"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 xmlns:a16="http://schemas.microsoft.com/office/drawing/2014/main" id="{A5EAD1F7-09F7-49AD-8247-F8F75D6B65CC}"/>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 xmlns:a16="http://schemas.microsoft.com/office/drawing/2014/main"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 xmlns:a16="http://schemas.microsoft.com/office/drawing/2014/main"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 xmlns:a16="http://schemas.microsoft.com/office/drawing/2014/main"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 xmlns:a16="http://schemas.microsoft.com/office/drawing/2014/main"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 xmlns:a16="http://schemas.microsoft.com/office/drawing/2014/main"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 xmlns:a16="http://schemas.microsoft.com/office/drawing/2014/main"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 xmlns:a16="http://schemas.microsoft.com/office/drawing/2014/main"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 xmlns:a16="http://schemas.microsoft.com/office/drawing/2014/main"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 xmlns:a16="http://schemas.microsoft.com/office/drawing/2014/main"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 xmlns:a16="http://schemas.microsoft.com/office/drawing/2014/main"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 xmlns:a16="http://schemas.microsoft.com/office/drawing/2014/main"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 xmlns:a16="http://schemas.microsoft.com/office/drawing/2014/main"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 xmlns:a16="http://schemas.microsoft.com/office/drawing/2014/main"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 xmlns:a16="http://schemas.microsoft.com/office/drawing/2014/main"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 xmlns:a16="http://schemas.microsoft.com/office/drawing/2014/main"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 xmlns:a16="http://schemas.microsoft.com/office/drawing/2014/main"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 xmlns:a16="http://schemas.microsoft.com/office/drawing/2014/main"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 xmlns:a16="http://schemas.microsoft.com/office/drawing/2014/main"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 xmlns:a16="http://schemas.microsoft.com/office/drawing/2014/main"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 xmlns:a16="http://schemas.microsoft.com/office/drawing/2014/main"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 xmlns:a16="http://schemas.microsoft.com/office/drawing/2014/main"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0" action="ppaction://hlinksldjump"/>
              <a:extLst>
                <a:ext uri="{FF2B5EF4-FFF2-40B4-BE49-F238E27FC236}">
                  <a16:creationId xmlns="" xmlns:a16="http://schemas.microsoft.com/office/drawing/2014/main"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0" action="ppaction://hlinksldjump"/>
              <a:extLst>
                <a:ext uri="{FF2B5EF4-FFF2-40B4-BE49-F238E27FC236}">
                  <a16:creationId xmlns="" xmlns:a16="http://schemas.microsoft.com/office/drawing/2014/main"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0" action="ppaction://hlinksldjump"/>
              <a:extLst>
                <a:ext uri="{FF2B5EF4-FFF2-40B4-BE49-F238E27FC236}">
                  <a16:creationId xmlns="" xmlns:a16="http://schemas.microsoft.com/office/drawing/2014/main"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0" action="ppaction://hlinksldjump"/>
              <a:extLst>
                <a:ext uri="{FF2B5EF4-FFF2-40B4-BE49-F238E27FC236}">
                  <a16:creationId xmlns="" xmlns:a16="http://schemas.microsoft.com/office/drawing/2014/main"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0" action="ppaction://hlinksldjump"/>
              <a:extLst>
                <a:ext uri="{FF2B5EF4-FFF2-40B4-BE49-F238E27FC236}">
                  <a16:creationId xmlns="" xmlns:a16="http://schemas.microsoft.com/office/drawing/2014/main"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0" action="ppaction://hlinksldjump"/>
              <a:extLst>
                <a:ext uri="{FF2B5EF4-FFF2-40B4-BE49-F238E27FC236}">
                  <a16:creationId xmlns="" xmlns:a16="http://schemas.microsoft.com/office/drawing/2014/main"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0" action="ppaction://hlinksldjump"/>
              <a:extLst>
                <a:ext uri="{FF2B5EF4-FFF2-40B4-BE49-F238E27FC236}">
                  <a16:creationId xmlns="" xmlns:a16="http://schemas.microsoft.com/office/drawing/2014/main"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0" action="ppaction://hlinksldjump"/>
              <a:extLst>
                <a:ext uri="{FF2B5EF4-FFF2-40B4-BE49-F238E27FC236}">
                  <a16:creationId xmlns="" xmlns:a16="http://schemas.microsoft.com/office/drawing/2014/main"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0" action="ppaction://hlinksldjump"/>
              <a:extLst>
                <a:ext uri="{FF2B5EF4-FFF2-40B4-BE49-F238E27FC236}">
                  <a16:creationId xmlns="" xmlns:a16="http://schemas.microsoft.com/office/drawing/2014/main"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20" action="ppaction://hlinksldjump"/>
              <a:extLst>
                <a:ext uri="{FF2B5EF4-FFF2-40B4-BE49-F238E27FC236}">
                  <a16:creationId xmlns="" xmlns:a16="http://schemas.microsoft.com/office/drawing/2014/main"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 xmlns:a16="http://schemas.microsoft.com/office/drawing/2014/main" id="{5C391370-DF7F-4045-BEC9-24ECA81742E0}"/>
              </a:ext>
            </a:extLst>
          </p:cNvPr>
          <p:cNvGraphicFramePr/>
          <p:nvPr>
            <p:extLst>
              <p:ext uri="{D42A27DB-BD31-4B8C-83A1-F6EECF244321}">
                <p14:modId xmlns:p14="http://schemas.microsoft.com/office/powerpoint/2010/main" val="269472161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212082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989769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 xmlns:a16="http://schemas.microsoft.com/office/drawing/2014/main" id="{447AEFF0-8DC7-4C89-BDE0-02FFB3A07372}"/>
              </a:ext>
            </a:extLst>
          </p:cNvPr>
          <p:cNvGraphicFramePr/>
          <p:nvPr>
            <p:extLst>
              <p:ext uri="{D42A27DB-BD31-4B8C-83A1-F6EECF244321}">
                <p14:modId xmlns:p14="http://schemas.microsoft.com/office/powerpoint/2010/main" val="3125181060"/>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33125659"/>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 xmlns:a16="http://schemas.microsoft.com/office/drawing/2014/main" id="{286A0D95-C8E9-4268-AF8F-7B24DA0F7627}"/>
              </a:ext>
            </a:extLst>
          </p:cNvPr>
          <p:cNvGraphicFramePr/>
          <p:nvPr>
            <p:extLst>
              <p:ext uri="{D42A27DB-BD31-4B8C-83A1-F6EECF244321}">
                <p14:modId xmlns:p14="http://schemas.microsoft.com/office/powerpoint/2010/main" val="116073290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062194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41973788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12840237"/>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2297896366"/>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99002084"/>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7441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 xmlns:a16="http://schemas.microsoft.com/office/drawing/2014/main" id="{D42660C7-5ED3-4A84-8745-3B5E82549385}"/>
              </a:ext>
            </a:extLst>
          </p:cNvPr>
          <p:cNvGraphicFramePr/>
          <p:nvPr>
            <p:extLst>
              <p:ext uri="{D42A27DB-BD31-4B8C-83A1-F6EECF244321}">
                <p14:modId xmlns:p14="http://schemas.microsoft.com/office/powerpoint/2010/main" val="22717707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530086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41140320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2758516199"/>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73444944"/>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6828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 xmlns:a16="http://schemas.microsoft.com/office/drawing/2014/main" id="{EC17F370-CE30-4376-A71E-273CC8C85034}"/>
              </a:ext>
            </a:extLst>
          </p:cNvPr>
          <p:cNvGraphicFramePr/>
          <p:nvPr>
            <p:extLst>
              <p:ext uri="{D42A27DB-BD31-4B8C-83A1-F6EECF244321}">
                <p14:modId xmlns:p14="http://schemas.microsoft.com/office/powerpoint/2010/main" val="227413237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932094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6779773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115688887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158244252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 xmlns:a16="http://schemas.microsoft.com/office/drawing/2014/main" id="{7E0367F9-F224-49FE-B5E5-DF2669C5A79F}"/>
              </a:ext>
            </a:extLst>
          </p:cNvPr>
          <p:cNvGraphicFramePr/>
          <p:nvPr>
            <p:extLst>
              <p:ext uri="{D42A27DB-BD31-4B8C-83A1-F6EECF244321}">
                <p14:modId xmlns:p14="http://schemas.microsoft.com/office/powerpoint/2010/main" val="2165668726"/>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32251598"/>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 xmlns:a16="http://schemas.microsoft.com/office/drawing/2014/main" id="{DF93263D-A892-4AAC-A490-48554227A160}"/>
              </a:ext>
            </a:extLst>
          </p:cNvPr>
          <p:cNvGraphicFramePr/>
          <p:nvPr>
            <p:extLst>
              <p:ext uri="{D42A27DB-BD31-4B8C-83A1-F6EECF244321}">
                <p14:modId xmlns:p14="http://schemas.microsoft.com/office/powerpoint/2010/main" val="4199510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22133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55188068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97840555"/>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 xmlns:a16="http://schemas.microsoft.com/office/drawing/2014/main"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 xmlns:a16="http://schemas.microsoft.com/office/drawing/2014/main" id="{BFCDB6C6-B7F5-4EDA-A46E-9E3EDD8F4E1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 xmlns:a16="http://schemas.microsoft.com/office/drawing/2014/main" id="{E3A41BE6-0CA2-452B-8D8E-1D36E9B8FBBB}"/>
              </a:ext>
            </a:extLst>
          </p:cNvPr>
          <p:cNvGraphicFramePr/>
          <p:nvPr>
            <p:extLst>
              <p:ext uri="{D42A27DB-BD31-4B8C-83A1-F6EECF244321}">
                <p14:modId xmlns:p14="http://schemas.microsoft.com/office/powerpoint/2010/main" val="203250228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398871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1944366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946011445"/>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2290696639"/>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10661623"/>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 xmlns:a16="http://schemas.microsoft.com/office/drawing/2014/main" id="{5ED4F331-A583-4F65-902A-178620AC5A94}"/>
              </a:ext>
            </a:extLst>
          </p:cNvPr>
          <p:cNvGraphicFramePr/>
          <p:nvPr>
            <p:extLst>
              <p:ext uri="{D42A27DB-BD31-4B8C-83A1-F6EECF244321}">
                <p14:modId xmlns:p14="http://schemas.microsoft.com/office/powerpoint/2010/main" val="14277869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533785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3979099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11452161"/>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 xmlns:a16="http://schemas.microsoft.com/office/drawing/2014/main" val="3601460425"/>
                    </a:ext>
                  </a:extLst>
                </a:gridCol>
                <a:gridCol w="743733">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 xmlns:a16="http://schemas.microsoft.com/office/drawing/2014/main" id="{3ECD1324-4A8A-48B7-BBA5-CE02E1EFEFE0}"/>
              </a:ext>
            </a:extLst>
          </p:cNvPr>
          <p:cNvGraphicFramePr/>
          <p:nvPr>
            <p:extLst>
              <p:ext uri="{D42A27DB-BD31-4B8C-83A1-F6EECF244321}">
                <p14:modId xmlns:p14="http://schemas.microsoft.com/office/powerpoint/2010/main" val="28215572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453779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6913008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73869031"/>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3732">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your 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 xmlns:a16="http://schemas.microsoft.com/office/drawing/2014/main" id="{4D99626F-A16D-4B0B-93F5-3799E397733D}"/>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organisation_info">
            <a:extLst>
              <a:ext uri="{FF2B5EF4-FFF2-40B4-BE49-F238E27FC236}">
                <a16:creationId xmlns="" xmlns:a16="http://schemas.microsoft.com/office/drawing/2014/main" id="{13655295-3D70-4047-B2CA-6E91318E6DD5}"/>
              </a:ext>
            </a:extLst>
          </p:cNvPr>
          <p:cNvSpPr txBox="1">
            <a:spLocks/>
          </p:cNvSpPr>
          <p:nvPr/>
        </p:nvSpPr>
        <p:spPr>
          <a:xfrm>
            <a:off x="515938" y="837418"/>
            <a:ext cx="11358988"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a:solidFill>
                  <a:prstClr val="black"/>
                </a:solidFill>
                <a:latin typeface="Arial"/>
              </a:rPr>
              <a:t>RTQ </a:t>
            </a:r>
            <a:r>
              <a:rPr lang="en-US" sz="1400" b="0">
                <a:solidFill>
                  <a:prstClr val="black"/>
                </a:solidFill>
                <a:latin typeface="Arial"/>
              </a:rPr>
              <a:t>Gloucestershire Health and Care NHS Foundation Trust</a:t>
            </a:r>
            <a:r>
              <a:rPr lang="en-GB" sz="1400" b="0">
                <a:solidFill>
                  <a:prstClr val="black"/>
                </a:solidFill>
                <a:latin typeface="Arial"/>
              </a:rPr>
              <a:t> </a:t>
            </a:r>
            <a:r>
              <a:rPr lang="en-GB" sz="1400" b="0" dirty="0">
                <a:solidFill>
                  <a:prstClr val="black"/>
                </a:solidFill>
                <a:latin typeface="Arial"/>
              </a:rPr>
              <a:t>does not have any historical comparisons due to trust merger. </a:t>
            </a:r>
          </a:p>
        </p:txBody>
      </p:sp>
    </p:spTree>
    <p:extLst>
      <p:ext uri="{BB962C8B-B14F-4D97-AF65-F5344CB8AC3E}">
        <p14:creationId xmlns:p14="http://schemas.microsoft.com/office/powerpoint/2010/main" val="3474194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 xmlns:a16="http://schemas.microsoft.com/office/drawing/2014/main"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 xmlns:a16="http://schemas.microsoft.com/office/drawing/2014/main" id="{9A4DC864-3B0E-4140-8120-6EE1B5F9346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02559841"/>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 xmlns:a16="http://schemas.microsoft.com/office/drawing/2014/main"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 xmlns:a16="http://schemas.microsoft.com/office/drawing/2014/main" id="{27E24B31-DC4B-46AA-B7FA-C91164607A2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165610203"/>
              </p:ext>
            </p:extLst>
          </p:nvPr>
        </p:nvGraphicFramePr>
        <p:xfrm>
          <a:off x="325989" y="1888206"/>
          <a:ext cx="11507466" cy="2042735"/>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Q8. Did the person or people you saw understand how your mental health needs affect other areas of your life? (This includes contact in person, via video call and telephone).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Q12. Do you know how to contact this person if you have a concern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Q14. Have you agreed with someone from NHS mental health services what care you will receive?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Q22. Has the purpose of your medicines ever been discussed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19142563"/>
              </p:ext>
            </p:extLst>
          </p:nvPr>
        </p:nvGraphicFramePr>
        <p:xfrm>
          <a:off x="374217" y="2047836"/>
          <a:ext cx="11463449" cy="2441040"/>
        </p:xfrm>
        <a:graphic>
          <a:graphicData uri="http://schemas.openxmlformats.org/drawingml/2006/table">
            <a:tbl>
              <a:tblPr firstRow="1" bandRow="1">
                <a:tableStyleId>{5C22544A-7EE6-4342-B048-85BDC9FD1C3A}</a:tableStyleId>
              </a:tblPr>
              <a:tblGrid>
                <a:gridCol w="11463449">
                  <a:extLst>
                    <a:ext uri="{9D8B030D-6E8A-4147-A177-3AD203B41FA5}">
                      <a16:colId xmlns="" xmlns:a16="http://schemas.microsoft.com/office/drawing/2014/main"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Q7. Were you given enough time to discuss your needs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Q26. In the last 12 months, has an NHS mental health worker checked with you about how you are getting on with your medicines? (That is, have your medicines been reviewed?).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Q35.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Q37.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 xmlns:a16="http://schemas.microsoft.com/office/drawing/2014/main"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a:ln>
                  <a:noFill/>
                </a:ln>
                <a:solidFill>
                  <a:srgbClr val="005EB8"/>
                </a:solidFill>
                <a:effectLst/>
                <a:uLnTx/>
                <a:uFillTx/>
                <a:latin typeface="Arial"/>
                <a:ea typeface="+mj-ea"/>
                <a:cs typeface="+mj-cs"/>
              </a:rPr>
              <a:t>Gloucestershire Health and 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Support with work</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US" sz="1400" b="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Review of care: </a:t>
            </a:r>
            <a:r>
              <a:rPr kumimoji="0" lang="en-US" sz="1400" b="0" i="0" u="none" strike="noStrike" kern="1200" cap="none" spc="0" normalizeH="0" baseline="0" noProof="0">
                <a:ln>
                  <a:noFill/>
                </a:ln>
                <a:solidFill>
                  <a:prstClr val="black"/>
                </a:solidFill>
                <a:effectLst/>
                <a:uLnTx/>
                <a:uFillTx/>
                <a:latin typeface="Arial"/>
                <a:ea typeface="+mj-ea"/>
                <a:cs typeface="+mj-cs"/>
              </a:rPr>
              <a:t>service users meeting with NHS mental health services to discuss how their care is working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Who organises care: </a:t>
            </a:r>
            <a:r>
              <a:rPr lang="en-US" sz="1400" b="0">
                <a:solidFill>
                  <a:prstClr val="black"/>
                </a:solidFill>
                <a:latin typeface="Arial"/>
              </a:rPr>
              <a:t>service users being told who is in charge of organising their care and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a:solidFill>
                  <a:prstClr val="black"/>
                </a:solidFill>
                <a:latin typeface="Arial"/>
              </a:rPr>
              <a:t>Support with physical health needs</a:t>
            </a:r>
            <a:r>
              <a:rPr lang="en-GB" sz="1400">
                <a:solidFill>
                  <a:prstClr val="black"/>
                </a:solidFill>
                <a:latin typeface="Arial"/>
              </a:rPr>
              <a:t>: </a:t>
            </a:r>
            <a:r>
              <a:rPr lang="en-US" sz="1400" b="0">
                <a:solidFill>
                  <a:prstClr val="black"/>
                </a:solidFill>
                <a:latin typeface="Arial"/>
              </a:rPr>
              <a:t>service users being given support with their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needs: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US" sz="1400" b="0">
                <a:solidFill>
                  <a:prstClr val="black"/>
                </a:solidFill>
                <a:latin typeface="Arial"/>
              </a:rPr>
              <a:t>staff understanding how service user mental health needs affect other areas of their life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Other areas of life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US" sz="1400" b="0">
                <a:solidFill>
                  <a:prstClr val="black"/>
                </a:solidFill>
                <a:latin typeface="Arial"/>
              </a:rPr>
              <a:t>service users care agreements taking into account other areas of their life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help: </a:t>
            </a:r>
            <a:r>
              <a:rPr kumimoji="0" lang="en-US" sz="1400" b="0" i="0" u="none" strike="noStrike" kern="1200" cap="none" spc="0" normalizeH="0" baseline="0" noProof="0">
                <a:ln>
                  <a:noFill/>
                </a:ln>
                <a:solidFill>
                  <a:prstClr val="black"/>
                </a:solidFill>
                <a:effectLst/>
                <a:uLnTx/>
                <a:uFillTx/>
                <a:latin typeface="Arial"/>
                <a:ea typeface="+mj-ea"/>
                <a:cs typeface="+mj-cs"/>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Organising care: </a:t>
            </a:r>
            <a:r>
              <a:rPr lang="en-US" sz="1400" b="0" noProof="0">
                <a:solidFill>
                  <a:prstClr val="black"/>
                </a:solidFill>
                <a:latin typeface="Arial"/>
              </a:rPr>
              <a:t>service users feeling their care is organised well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Side effects: </a:t>
            </a:r>
            <a:r>
              <a:rPr lang="en-US" sz="1400" b="0">
                <a:solidFill>
                  <a:prstClr val="black"/>
                </a:solidFill>
                <a:latin typeface="Arial"/>
              </a:rPr>
              <a:t>possible side effects of medicines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Involvement in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US" sz="1400" b="0">
                <a:solidFill>
                  <a:schemeClr val="tx1"/>
                </a:solidFill>
                <a:latin typeface="Arial" panose="020B0604020202020204" pitchFamily="34" charset="0"/>
                <a:cs typeface="Arial" panose="020B0604020202020204" pitchFamily="34" charset="0"/>
              </a:rPr>
              <a:t>service users being involved as much as they wanted to be in agreeing what care they will receive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 xmlns:a16="http://schemas.microsoft.com/office/drawing/2014/main" id="{DA13509B-F2E3-4D89-BF46-CAE9F9DCBA27}"/>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 xmlns:a16="http://schemas.microsoft.com/office/drawing/2014/main" id="{7F8BC40C-3798-465B-867E-EEE860FF7D4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417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 xmlns:a16="http://schemas.microsoft.com/office/drawing/2014/main" id="{4261051E-BFBC-4AAA-A693-53326749C158}"/>
              </a:ext>
              <a:ext uri="{C183D7F6-B498-43B3-948B-1728B52AA6E4}">
                <adec:decorative xmlns=""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 xmlns:a16="http://schemas.microsoft.com/office/drawing/2014/main"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 xmlns:a16="http://schemas.microsoft.com/office/drawing/2014/main" id="{EC4E9D86-BF7E-47B6-9C57-077D58CEF8B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 xmlns:a16="http://schemas.microsoft.com/office/drawing/2014/main"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 xmlns:a16="http://schemas.microsoft.com/office/drawing/2014/main"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 xmlns:a16="http://schemas.microsoft.com/office/drawing/2014/main" id="{EDE6F636-C3D1-41A5-84F2-01770C6E8A9F}"/>
              </a:ext>
              <a:ext uri="{C183D7F6-B498-43B3-948B-1728B52AA6E4}">
                <adec:decorative xmlns=""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 xmlns:a16="http://schemas.microsoft.com/office/drawing/2014/main" id="{C59877B4-4ED8-44CF-A9EE-D5EB49B2574E}"/>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 xmlns:a16="http://schemas.microsoft.com/office/drawing/2014/main" id="{6B97C924-6D3E-4B64-8773-EFC467276A1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 xmlns:a16="http://schemas.microsoft.com/office/drawing/2014/main" id="{9149F6B5-29BB-4C24-87D1-9D5E3FAB1E6D}"/>
              </a:ext>
              <a:ext uri="{C183D7F6-B498-43B3-948B-1728B52AA6E4}">
                <adec:decorative xmlns=""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 xmlns:a16="http://schemas.microsoft.com/office/drawing/2014/main"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 xmlns:a16="http://schemas.microsoft.com/office/drawing/2014/main"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 xmlns:a16="http://schemas.microsoft.com/office/drawing/2014/main"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 xmlns:a16="http://schemas.microsoft.com/office/drawing/2014/main"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26</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 xmlns:a16="http://schemas.microsoft.com/office/drawing/2014/main"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 xmlns:a16="http://schemas.microsoft.com/office/drawing/2014/main"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 xmlns:a16="http://schemas.microsoft.com/office/drawing/2014/main" id="{AFD89DF3-44EC-485E-B862-C98CCE6131C2}"/>
              </a:ext>
              <a:ext uri="{C183D7F6-B498-43B3-948B-1728B52AA6E4}">
                <adec:decorative xmlns=""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 xmlns:a16="http://schemas.microsoft.com/office/drawing/2014/main" id="{FBF9C0B2-6AAA-412B-B409-651DAEE48664}"/>
              </a:ext>
              <a:ext uri="{C183D7F6-B498-43B3-948B-1728B52AA6E4}">
                <adec:decorative xmlns=""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 xmlns:a16="http://schemas.microsoft.com/office/drawing/2014/main" id="{0009A3FD-0257-46FD-9270-89ACFACE914B}"/>
              </a:ext>
              <a:ext uri="{C183D7F6-B498-43B3-948B-1728B52AA6E4}">
                <adec:decorative xmlns=""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 xmlns:a16="http://schemas.microsoft.com/office/drawing/2014/main" id="{ED92C8EF-F559-41B7-8450-B0128917DD7F}"/>
              </a:ext>
              <a:ext uri="{C183D7F6-B498-43B3-948B-1728B52AA6E4}">
                <adec:decorative xmlns=""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 xmlns:a16="http://schemas.microsoft.com/office/drawing/2014/main" id="{5A16DA4D-FF2A-42AF-8BFA-7E4F0658ABFE}"/>
              </a:ext>
              <a:ext uri="{C183D7F6-B498-43B3-948B-1728B52AA6E4}">
                <adec:decorative xmlns=""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 xmlns:a16="http://schemas.microsoft.com/office/drawing/2014/main" id="{21238BFB-9219-4BA2-A839-955625A10BE0}"/>
              </a:ext>
            </a:extLst>
          </p:cNvPr>
          <p:cNvGraphicFramePr/>
          <p:nvPr>
            <p:extLst>
              <p:ext uri="{D42A27DB-BD31-4B8C-83A1-F6EECF244321}">
                <p14:modId xmlns:p14="http://schemas.microsoft.com/office/powerpoint/2010/main" val="10213933"/>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 xmlns:a16="http://schemas.microsoft.com/office/drawing/2014/main" id="{4EBE655E-317C-4961-83EE-5BF3D8CB396A}"/>
              </a:ext>
              <a:ext uri="{C183D7F6-B498-43B3-948B-1728B52AA6E4}">
                <adec:decorative xmlns=""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 xmlns:a16="http://schemas.microsoft.com/office/drawing/2014/main" id="{44C08FF4-5F52-4627-8A4C-FE74B81DFB7C}"/>
              </a:ext>
              <a:ext uri="{C183D7F6-B498-43B3-948B-1728B52AA6E4}">
                <adec:decorative xmlns=""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 xmlns:a16="http://schemas.microsoft.com/office/drawing/2014/main" id="{85901ACF-D7E2-48F3-9AAE-910A0D9195C3}"/>
              </a:ext>
              <a:ext uri="{C183D7F6-B498-43B3-948B-1728B52AA6E4}">
                <adec:decorative xmlns=""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 xmlns:a16="http://schemas.microsoft.com/office/drawing/2014/main" id="{B234F077-DF0E-4ED0-9FB1-269937A21D2E}"/>
              </a:ext>
              <a:ext uri="{C183D7F6-B498-43B3-948B-1728B52AA6E4}">
                <adec:decorative xmlns=""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918211855"/>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 xmlns:a16="http://schemas.microsoft.com/office/drawing/2014/main" id="{30061A35-8A67-4321-8594-65B6FE3F0DB7}"/>
              </a:ext>
            </a:extLst>
          </p:cNvPr>
          <p:cNvGraphicFramePr/>
          <p:nvPr>
            <p:extLst>
              <p:ext uri="{D42A27DB-BD31-4B8C-83A1-F6EECF244321}">
                <p14:modId xmlns:p14="http://schemas.microsoft.com/office/powerpoint/2010/main" val="1267759616"/>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 xmlns:a16="http://schemas.microsoft.com/office/drawing/2014/main"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590924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4133985529"/>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 xmlns:a16="http://schemas.microsoft.com/office/drawing/2014/main" id="{9CFB08E1-CCC5-44D3-A831-61686768FCB7}"/>
              </a:ext>
              <a:ext uri="{C183D7F6-B498-43B3-948B-1728B52AA6E4}">
                <adec:decorative xmlns=""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 xmlns:a16="http://schemas.microsoft.com/office/drawing/2014/main" id="{3BF6C03B-7EA7-4DA7-ADE2-9A0A276FD28E}"/>
              </a:ext>
              <a:ext uri="{C183D7F6-B498-43B3-948B-1728B52AA6E4}">
                <adec:decorative xmlns=""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 xmlns:a16="http://schemas.microsoft.com/office/drawing/2014/main" id="{B874759E-D38D-487E-A082-250F72CC3A9F}"/>
              </a:ext>
              <a:ext uri="{C183D7F6-B498-43B3-948B-1728B52AA6E4}">
                <adec:decorative xmlns=""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 xmlns:a16="http://schemas.microsoft.com/office/drawing/2014/main" id="{E983585D-47B4-4F12-88BA-8DB2FF81C69D}"/>
              </a:ext>
              <a:ext uri="{C183D7F6-B498-43B3-948B-1728B52AA6E4}">
                <adec:decorative xmlns=""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 xmlns:a16="http://schemas.microsoft.com/office/drawing/2014/main" id="{681ACEB0-D42D-4458-AD77-AB74FC1240F0}"/>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 xmlns:a16="http://schemas.microsoft.com/office/drawing/2014/main" id="{FEDE11D9-AE33-4B9C-BE17-8232FD0861D5}"/>
              </a:ext>
              <a:ext uri="{C183D7F6-B498-43B3-948B-1728B52AA6E4}">
                <adec:decorative xmlns=""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 xmlns:a16="http://schemas.microsoft.com/office/drawing/2014/main"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 xmlns:a16="http://schemas.microsoft.com/office/drawing/2014/main"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416371150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 xmlns:a16="http://schemas.microsoft.com/office/drawing/2014/main" id="{4678C9F0-6772-4569-9BD6-8499C9721444}"/>
              </a:ext>
              <a:ext uri="{C183D7F6-B498-43B3-948B-1728B52AA6E4}">
                <adec:decorative xmlns=""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 xmlns:a16="http://schemas.microsoft.com/office/drawing/2014/main" id="{7F7CB005-52CD-4878-8443-4A7826A234E4}"/>
              </a:ext>
            </a:extLst>
          </p:cNvPr>
          <p:cNvSpPr/>
          <p:nvPr/>
        </p:nvSpPr>
        <p:spPr>
          <a:xfrm>
            <a:off x="6343916" y="1746760"/>
            <a:ext cx="5167503" cy="523220"/>
          </a:xfrm>
          <a:prstGeom prst="rect">
            <a:avLst/>
          </a:prstGeom>
        </p:spPr>
        <p:txBody>
          <a:bodyPr wrap="square">
            <a:spAutoFit/>
          </a:bodyPr>
          <a:lstStyle/>
          <a:p>
            <a:pPr>
              <a:defRPr/>
            </a:pPr>
            <a:r>
              <a:rPr lang="en-US" sz="1400" dirty="0">
                <a:solidFill>
                  <a:prstClr val="black"/>
                </a:solidFill>
                <a:latin typeface="Arial" panose="020B0604020202020204" pitchFamily="34" charset="0"/>
                <a:cs typeface="Arial" panose="020B0604020202020204" pitchFamily="34" charset="0"/>
              </a:rPr>
              <a:t>No comparisons have been made to the 2020 results, due to trust merger</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 xmlns:a16="http://schemas.microsoft.com/office/drawing/2014/main"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 xmlns:a16="http://schemas.microsoft.com/office/drawing/2014/main" id="{FC11C7C1-7BAE-4386-A714-702738861FC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14047</TotalTime>
  <Words>7097</Words>
  <Application>Microsoft Office PowerPoint</Application>
  <PresentationFormat>Widescreen</PresentationFormat>
  <Paragraphs>723</Paragraphs>
  <Slides>50</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 Black</vt:lpstr>
      <vt:lpstr>Calibri</vt:lpstr>
      <vt:lpstr>Calibri Light</vt:lpstr>
      <vt:lpstr>Courier New</vt:lpstr>
      <vt:lpstr>Wingdings</vt:lpstr>
      <vt:lpstr>Office Theme</vt:lpstr>
      <vt:lpstr>Gloucestershire Health and 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PowerPoint Presentation</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555</cp:revision>
  <dcterms:created xsi:type="dcterms:W3CDTF">2021-03-04T09:52:26Z</dcterms:created>
  <dcterms:modified xsi:type="dcterms:W3CDTF">2021-11-08T17:27:38Z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